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54"/>
  </p:notesMasterIdLst>
  <p:sldIdLst>
    <p:sldId id="256" r:id="rId2"/>
    <p:sldId id="320" r:id="rId3"/>
    <p:sldId id="301" r:id="rId4"/>
    <p:sldId id="322" r:id="rId5"/>
    <p:sldId id="260" r:id="rId6"/>
    <p:sldId id="289" r:id="rId7"/>
    <p:sldId id="296" r:id="rId8"/>
    <p:sldId id="297" r:id="rId9"/>
    <p:sldId id="323" r:id="rId10"/>
    <p:sldId id="324" r:id="rId11"/>
    <p:sldId id="325" r:id="rId12"/>
    <p:sldId id="326" r:id="rId13"/>
    <p:sldId id="327" r:id="rId14"/>
    <p:sldId id="302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81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272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2" r:id="rId44"/>
    <p:sldId id="298" r:id="rId45"/>
    <p:sldId id="299" r:id="rId46"/>
    <p:sldId id="283" r:id="rId47"/>
    <p:sldId id="284" r:id="rId48"/>
    <p:sldId id="285" r:id="rId49"/>
    <p:sldId id="286" r:id="rId50"/>
    <p:sldId id="287" r:id="rId51"/>
    <p:sldId id="308" r:id="rId52"/>
    <p:sldId id="318" r:id="rId53"/>
  </p:sldIdLst>
  <p:sldSz cx="9144000" cy="6858000" type="screen4x3"/>
  <p:notesSz cx="6858000" cy="100123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jpe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6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6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A2596-6704-4105-852B-F065E97D5244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50888"/>
            <a:ext cx="5003800" cy="3754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55873"/>
            <a:ext cx="5486400" cy="450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0007"/>
            <a:ext cx="2971800" cy="5006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510007"/>
            <a:ext cx="2971800" cy="5006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6E2BE-8E4E-4D77-AE1B-5815659784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79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2936F-08D3-4709-952E-8187EAFA969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2936F-08D3-4709-952E-8187EAFA969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204C-4B74-4CEF-B7A8-C3CEBC1ABE28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204C-4B74-4CEF-B7A8-C3CEBC1ABE28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204C-4B74-4CEF-B7A8-C3CEBC1ABE2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FB6E8-E148-4051-870C-559A7A881E17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2936F-08D3-4709-952E-8187EAFA9698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7DD0C-7860-4E68-B645-6E9276B756B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204C-4B74-4CEF-B7A8-C3CEBC1ABE2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7204C-4B74-4CEF-B7A8-C3CEBC1ABE2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6E2BE-8E4E-4D77-AE1B-58156597849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9011D1C-FD4D-4D02-9A7D-CEBFA1E262BF}" type="datetimeFigureOut">
              <a:rPr lang="ru-RU" smtClean="0"/>
              <a:pPr/>
              <a:t>10.05.2011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5486406-5883-423D-BAF8-DBCF393107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2;&#1048;&#1053;&#1048;&#1057;&#1058;&#1045;&#1056;&#1057;&#1058;&#1042;&#1054;%20&#1057;&#1058;&#1056;&#1054;&#1048;&#1058;&#1045;&#1051;&#1068;&#1057;&#1058;&#1042;&#1040;%20&#1059;&#1051;&#1068;&#1071;&#1053;&#1054;&#1042;&#1057;&#1050;&#1054;&#1049;%20&#1054;&#1041;&#1051;&#1040;&#1057;&#1058;&#1048;.docx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bustavsud.ru/printdoc?tid=&amp;nd=901877221&amp;prevDoc=8400906&amp;mark=3H174252HI2BPA2OPP9PF2KGMLF8000032I0000NVV12KT2EV2863L37#I0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5;&#1080;&#1090;&#1077;&#1088;%20&#1054;%20&#1085;&#1086;&#1088;&#1084;&#1072;&#1090;&#1080;&#1074;&#1085;&#1086;&#1084;%20&#1091;&#1088;&#1086;&#1074;&#1085;&#1077;%20&#1082;&#1091;&#1089;&#1083;&#1091;&#1075;%20&#1087;&#1086;%20&#1088;&#1077;&#1084;&#1086;&#1085;&#1090;&#1091;.doc" TargetMode="External"/><Relationship Id="rId4" Type="http://schemas.openxmlformats.org/officeDocument/2006/relationships/hyperlink" Target="http://www.spbustavsud.ru/printdoc?tid=&amp;nd=901877221&amp;prevDoc=8400906&amp;mark=00000000000000000000000000000000000000000000000000000000#I0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savina.pdf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notesSlide" Target="../notesSlides/notesSlide44.xml"/><Relationship Id="rId7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35.jpeg"/><Relationship Id="rId5" Type="http://schemas.openxmlformats.org/officeDocument/2006/relationships/image" Target="../media/image32.wmf"/><Relationship Id="rId10" Type="http://schemas.openxmlformats.org/officeDocument/2006/relationships/image" Target="../media/image34.wmf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6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notesSlide" Target="../notesSlides/notesSlide49.xml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jpeg"/><Relationship Id="rId10" Type="http://schemas.openxmlformats.org/officeDocument/2006/relationships/image" Target="../media/image47.jpeg"/><Relationship Id="rId4" Type="http://schemas.openxmlformats.org/officeDocument/2006/relationships/image" Target="../media/image45.png"/><Relationship Id="rId9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allformgsu.ru/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Оценка эффективности работы управляющих компаний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373216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ГОУ ВПО МГСУ ноябрь 2010г.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>По степени соответствия результатов нормативным требованиям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851920" y="1124744"/>
            <a:ext cx="302433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1800" dirty="0" err="1" smtClean="0"/>
              <a:t>Квалиметрическая</a:t>
            </a:r>
            <a:r>
              <a:rPr lang="ru-RU" sz="1800" dirty="0" smtClean="0"/>
              <a:t> (</a:t>
            </a:r>
            <a:r>
              <a:rPr lang="ru-RU" sz="1800" dirty="0" smtClean="0">
                <a:hlinkClick r:id="rId3" action="ppaction://hlinkfile"/>
              </a:rPr>
              <a:t>Ульяновск</a:t>
            </a:r>
            <a:r>
              <a:rPr lang="ru-RU" sz="1800" dirty="0" smtClean="0"/>
              <a:t>)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420888"/>
            <a:ext cx="4176464" cy="954107"/>
          </a:xfrm>
          <a:prstGeom prst="rect">
            <a:avLst/>
          </a:prstGeom>
          <a:ln>
            <a:solidFill>
              <a:schemeClr val="tx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1400" dirty="0" smtClean="0"/>
              <a:t>Критерии качества работы управляющей компании по обеспечению технического состояния общего имущества многоквартирного дома, проведению текущего и капитального ремонтов :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3501008"/>
            <a:ext cx="7344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 </a:t>
            </a:r>
            <a:r>
              <a:rPr lang="ru-RU" sz="1100" dirty="0" smtClean="0"/>
              <a:t>Наличие и состояние следующей технической документации на многоквартирный дом, находящийся в управлении</a:t>
            </a:r>
            <a:endParaRPr lang="ru-RU" sz="1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3861048"/>
            <a:ext cx="748883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/>
              <a:t>- Наличие договоров управления со всеми собственниками помещений в многоквартирном доме, документации по результатам весеннего и осеннего осмотров объектов жилищного фонда, оформленных в установленном порядке. </a:t>
            </a:r>
            <a:endParaRPr lang="ru-RU" sz="11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4365104"/>
            <a:ext cx="73448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/>
              <a:t>- Наличие лицензий и иной разрешительной документации по обслуживанию жилищного фонда в случаях, установленных законодательством</a:t>
            </a:r>
            <a:endParaRPr lang="ru-RU" sz="11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4941168"/>
            <a:ext cx="691276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/>
              <a:t>- Наличие описи ремонтных работ на каждое строение, включенное в годовой план текущего ремонта, согласованной с собственником. </a:t>
            </a:r>
          </a:p>
          <a:p>
            <a:r>
              <a:rPr lang="ru-RU" sz="1100" dirty="0" smtClean="0"/>
              <a:t>- Поддержание архитектурного облика многоквартирного дома в соответствии с проектной документацией. </a:t>
            </a:r>
          </a:p>
          <a:p>
            <a:r>
              <a:rPr lang="ru-RU" sz="1100" dirty="0" smtClean="0"/>
              <a:t>- Наличие решения собственников помещений об утверждении смет на проведение текущего и капитального ремонтов. 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1124744"/>
            <a:ext cx="6750496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1100" dirty="0" smtClean="0"/>
              <a:t>Соответствие нормативам и условиям договора управления многоквартирным домом объёма и стоимости обязательных и дополнительных работ и услуг по содержанию и ремонту общего имущества собственников помещений, оказанных управляющей организацией за истекший период. </a:t>
            </a:r>
          </a:p>
          <a:p>
            <a:pPr>
              <a:buFontTx/>
              <a:buChar char="-"/>
            </a:pPr>
            <a:endParaRPr lang="ru-RU" sz="1100" dirty="0" smtClean="0"/>
          </a:p>
          <a:p>
            <a:pPr>
              <a:buFontTx/>
              <a:buChar char="-"/>
            </a:pPr>
            <a:r>
              <a:rPr lang="ru-RU" sz="1100" dirty="0" smtClean="0"/>
              <a:t>Соответствие нормативам и условиям договора управления многоквартирным домом качества обязательных и дополнительных работ и услуг по содержанию и ремонту общего имущества собственников помещений. </a:t>
            </a:r>
          </a:p>
          <a:p>
            <a:pPr>
              <a:buFontTx/>
              <a:buChar char="-"/>
            </a:pPr>
            <a:endParaRPr lang="ru-RU" sz="1100" dirty="0" smtClean="0"/>
          </a:p>
          <a:p>
            <a:pPr>
              <a:buFontTx/>
              <a:buChar char="-"/>
            </a:pPr>
            <a:r>
              <a:rPr lang="ru-RU" sz="1100" dirty="0" smtClean="0"/>
              <a:t>Количество возбужденных Государственной жилищной инспекцией Ульяновской области дел об административных правонарушениях. </a:t>
            </a:r>
          </a:p>
          <a:p>
            <a:pPr>
              <a:buFontTx/>
              <a:buChar char="-"/>
            </a:pPr>
            <a:endParaRPr lang="ru-RU" sz="1100" dirty="0" smtClean="0"/>
          </a:p>
          <a:p>
            <a:pPr>
              <a:buFontTx/>
              <a:buChar char="-"/>
            </a:pPr>
            <a:r>
              <a:rPr lang="ru-RU" sz="1100" dirty="0" smtClean="0"/>
              <a:t>Количество выданных предписаний о прекращении и (или) устранении нарушений в области эксплуатации жилищно-коммунального хозяйства. </a:t>
            </a:r>
          </a:p>
          <a:p>
            <a:pPr>
              <a:buFontTx/>
              <a:buChar char="-"/>
            </a:pPr>
            <a:endParaRPr lang="ru-RU" sz="1100" dirty="0" smtClean="0"/>
          </a:p>
          <a:p>
            <a:pPr>
              <a:buFontTx/>
              <a:buChar char="-"/>
            </a:pPr>
            <a:r>
              <a:rPr lang="ru-RU" sz="1100" dirty="0" smtClean="0"/>
              <a:t>Соблюдение графика осмотра общего имущества, установленного договором на управление. </a:t>
            </a:r>
          </a:p>
          <a:p>
            <a:pPr>
              <a:buFontTx/>
              <a:buChar char="-"/>
            </a:pPr>
            <a:endParaRPr lang="ru-RU" sz="1100" dirty="0" smtClean="0"/>
          </a:p>
          <a:p>
            <a:pPr>
              <a:buFontTx/>
              <a:buChar char="-"/>
            </a:pPr>
            <a:r>
              <a:rPr lang="ru-RU" sz="1100" dirty="0" smtClean="0"/>
              <a:t>Соответствие температурно-влажностного режима нормативно-правовым актам Российской Федерации.</a:t>
            </a:r>
          </a:p>
          <a:p>
            <a:pPr>
              <a:buFontTx/>
              <a:buChar char="-"/>
            </a:pPr>
            <a:r>
              <a:rPr lang="ru-RU" sz="1100" dirty="0" smtClean="0"/>
              <a:t> </a:t>
            </a:r>
          </a:p>
          <a:p>
            <a:pPr>
              <a:buFontTx/>
              <a:buChar char="-"/>
            </a:pPr>
            <a:r>
              <a:rPr lang="ru-RU" sz="1100" dirty="0" smtClean="0"/>
              <a:t>Соблюдение мер пожарной безопасности в соответствии с законодательством о пожарной безопасности.</a:t>
            </a:r>
          </a:p>
          <a:p>
            <a:pPr>
              <a:buFontTx/>
              <a:buChar char="-"/>
            </a:pPr>
            <a:r>
              <a:rPr lang="ru-RU" sz="1100" dirty="0" smtClean="0"/>
              <a:t> </a:t>
            </a:r>
          </a:p>
          <a:p>
            <a:r>
              <a:rPr lang="ru-RU" sz="1100" dirty="0" smtClean="0"/>
              <a:t>- . Исправность освещения мест общего пользования. </a:t>
            </a:r>
            <a:endParaRPr lang="ru-RU" sz="11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908720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dirty="0" smtClean="0"/>
              <a:t>Наличие сбора платежей за жилищно-коммунальные услуги в пределах 97-100 процентов. </a:t>
            </a:r>
          </a:p>
          <a:p>
            <a:r>
              <a:rPr lang="ru-RU" sz="1100" dirty="0" smtClean="0"/>
              <a:t>2.16. Процент сбора платежей за жилищно-коммунальные услуги. </a:t>
            </a:r>
          </a:p>
          <a:p>
            <a:r>
              <a:rPr lang="ru-RU" sz="1100" dirty="0" smtClean="0"/>
              <a:t>2.17. Страхование ответственности управляющей компанией. </a:t>
            </a:r>
          </a:p>
          <a:p>
            <a:r>
              <a:rPr lang="ru-RU" sz="1100" dirty="0" smtClean="0"/>
              <a:t>2.18. Принятие управляющей компанией мер по обеспечению исполнения своих обязательств: безотзывная банковская гарантия, залог депозита. </a:t>
            </a:r>
          </a:p>
          <a:p>
            <a:r>
              <a:rPr lang="ru-RU" sz="1100" dirty="0" smtClean="0"/>
              <a:t>2.19. Наличие сертификата соответствия услуг в соответствии с международными стандартами ИСО 9001-9004, в том числе с системой «</a:t>
            </a:r>
            <a:r>
              <a:rPr lang="ru-RU" sz="1100" dirty="0" err="1" smtClean="0"/>
              <a:t>Росжилкоммунсертификация</a:t>
            </a:r>
            <a:r>
              <a:rPr lang="ru-RU" sz="1100" dirty="0" smtClean="0"/>
              <a:t>». </a:t>
            </a:r>
            <a:endParaRPr lang="ru-RU" sz="11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2967335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Критерии качества работы управляющей компании с собственниками, арендаторами, нанимателями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4077072"/>
            <a:ext cx="784887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Эффективность работы управляющей организации оценивается путём присвоения: </a:t>
            </a:r>
          </a:p>
          <a:p>
            <a:r>
              <a:rPr lang="ru-RU" sz="1200" dirty="0" smtClean="0"/>
              <a:t> 1 «единица» подпункту критерия, если работа управляющей организации оценена как положительная; </a:t>
            </a:r>
          </a:p>
          <a:p>
            <a:r>
              <a:rPr lang="ru-RU" sz="1200" dirty="0" smtClean="0"/>
              <a:t>0 (ноль) подпункту критерия, если работа управляющей организации в данном направлении ведётся слабо, либо не ведётся вообще. </a:t>
            </a:r>
          </a:p>
          <a:p>
            <a:r>
              <a:rPr lang="ru-RU" sz="1200" dirty="0" smtClean="0"/>
              <a:t>Если по результатам оценки управляющая организация набирает: </a:t>
            </a:r>
          </a:p>
          <a:p>
            <a:r>
              <a:rPr lang="ru-RU" sz="1200" dirty="0" smtClean="0"/>
              <a:t> 67 баллов (100 процентов) - полное соответствие действующим правилам и нормам (отличное качество работ и услуг по данному показателю); </a:t>
            </a:r>
          </a:p>
          <a:p>
            <a:r>
              <a:rPr lang="ru-RU" sz="1200" dirty="0" smtClean="0"/>
              <a:t>50-66 баллов - хорошая организация работы управляющей организации; </a:t>
            </a:r>
          </a:p>
          <a:p>
            <a:r>
              <a:rPr lang="ru-RU" sz="1200" dirty="0" smtClean="0"/>
              <a:t>33-49 баллов - удовлетворительный уровень предоставления услуг и работ по данному направлению; </a:t>
            </a:r>
          </a:p>
          <a:p>
            <a:r>
              <a:rPr lang="ru-RU" sz="1200" dirty="0" smtClean="0"/>
              <a:t>ниже 33 баллов - несоответствие действующим нормам и правилам - неудовлетворительная оценка качества работы</a:t>
            </a:r>
            <a:endParaRPr lang="ru-RU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1800" dirty="0" smtClean="0"/>
              <a:t>Информационные требования</a:t>
            </a:r>
          </a:p>
          <a:p>
            <a:r>
              <a:rPr lang="ru-RU" sz="1800" dirty="0" smtClean="0"/>
              <a:t>Требования к аварийному обслуживанию</a:t>
            </a:r>
          </a:p>
          <a:p>
            <a:r>
              <a:rPr lang="ru-RU" sz="1800" dirty="0" smtClean="0"/>
              <a:t>Требования к качеству жилищных работ и услуг</a:t>
            </a:r>
          </a:p>
          <a:p>
            <a:r>
              <a:rPr lang="ru-RU" sz="1800" dirty="0" smtClean="0"/>
              <a:t>Требования к содержанию общего имущества жилых зданий</a:t>
            </a:r>
          </a:p>
          <a:p>
            <a:r>
              <a:rPr lang="ru-RU" sz="1800" dirty="0" smtClean="0"/>
              <a:t>Требования к содержанию придомовой территории</a:t>
            </a:r>
          </a:p>
          <a:p>
            <a:r>
              <a:rPr lang="ru-RU" sz="1800" dirty="0" smtClean="0"/>
              <a:t>Требования к содержанию мусоропроводов</a:t>
            </a:r>
          </a:p>
          <a:p>
            <a:r>
              <a:rPr lang="ru-RU" sz="1800" dirty="0" smtClean="0"/>
              <a:t>Требования к сбору и вывозу бытовых отходов</a:t>
            </a:r>
          </a:p>
          <a:p>
            <a:r>
              <a:rPr lang="ru-RU" sz="1800" dirty="0" smtClean="0"/>
              <a:t>Требования к содержанию зеленых насаждений</a:t>
            </a:r>
          </a:p>
          <a:p>
            <a:r>
              <a:rPr lang="ru-RU" sz="1800" dirty="0" smtClean="0"/>
              <a:t>Требования к содержанию и ремонту лифтов</a:t>
            </a:r>
          </a:p>
          <a:p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Нормативный уровень качества содержания и текущего ремонта</a:t>
            </a:r>
            <a:br>
              <a:rPr lang="ru-RU" sz="1800" b="1" dirty="0" smtClean="0"/>
            </a:br>
            <a:r>
              <a:rPr lang="ru-RU" sz="1800" b="1" dirty="0" smtClean="0"/>
              <a:t>общего имущества жилых домов </a:t>
            </a:r>
            <a:endParaRPr lang="ru-RU" sz="1800" dirty="0" smtClean="0"/>
          </a:p>
          <a:p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     Нормативный уровень качества является основным нормативом, обеспечивающим объем и периодичность жилищных работ и услуг, отвечающих требованиям </a:t>
            </a:r>
            <a:r>
              <a:rPr lang="ru-RU" sz="1800" dirty="0" smtClean="0">
                <a:hlinkClick r:id="rId3"/>
              </a:rPr>
              <a:t>Правил и норм технической эксплуатации жилищного фонда</a:t>
            </a:r>
            <a:r>
              <a:rPr lang="ru-RU" sz="1800" dirty="0" smtClean="0"/>
              <a:t>, утвержденных </a:t>
            </a:r>
            <a:r>
              <a:rPr lang="ru-RU" sz="1800" dirty="0" smtClean="0">
                <a:hlinkClick r:id="rId4"/>
              </a:rPr>
              <a:t>постановлением Государственного комитета Российской Федерации по строительству и жилищно-коммунальному комплексу от 27.09.2003 N 170</a:t>
            </a:r>
            <a:r>
              <a:rPr lang="ru-RU" sz="1800" dirty="0" smtClean="0"/>
              <a:t>. </a:t>
            </a: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1800" dirty="0" smtClean="0"/>
              <a:t>Качественная оценка (Санкт- </a:t>
            </a:r>
            <a:r>
              <a:rPr lang="ru-RU" sz="1800" dirty="0" smtClean="0">
                <a:hlinkClick r:id="rId5" action="ppaction://hlinkfile"/>
              </a:rPr>
              <a:t>Петербург</a:t>
            </a:r>
            <a:r>
              <a:rPr lang="ru-RU" sz="1800" dirty="0" smtClean="0"/>
              <a:t>)</a:t>
            </a:r>
            <a:endParaRPr lang="ru-RU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85728"/>
            <a:ext cx="7000924" cy="30777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Извлечения из Правил содержания общего имущества в многоквартирном доме 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714500" y="857250"/>
            <a:ext cx="7000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dirty="0">
                <a:latin typeface="Corbel" pitchFamily="34" charset="0"/>
              </a:rPr>
              <a:t>ПЕРИОДИЧНОСТЬ</a:t>
            </a:r>
          </a:p>
          <a:p>
            <a:pPr algn="ctr"/>
            <a:r>
              <a:rPr lang="ru-RU" sz="1200" dirty="0">
                <a:latin typeface="Corbel" pitchFamily="34" charset="0"/>
              </a:rPr>
              <a:t>ПЛАНОВЫХ </a:t>
            </a:r>
            <a:r>
              <a:rPr lang="ru-RU" sz="1200" dirty="0" smtClean="0">
                <a:latin typeface="Corbel" pitchFamily="34" charset="0"/>
              </a:rPr>
              <a:t>И  </a:t>
            </a:r>
            <a:r>
              <a:rPr lang="ru-RU" sz="1200" dirty="0">
                <a:latin typeface="Corbel" pitchFamily="34" charset="0"/>
              </a:rPr>
              <a:t>ЧАСТИЧНЫХ ОСМОТРОВ ЭЛЕМЕНТОВ</a:t>
            </a:r>
          </a:p>
          <a:p>
            <a:pPr algn="ctr"/>
            <a:r>
              <a:rPr lang="ru-RU" sz="1200" dirty="0">
                <a:latin typeface="Corbel" pitchFamily="34" charset="0"/>
              </a:rPr>
              <a:t>И ПОМЕЩЕНИЙ ЗДАНИЙ МДК 2-03- 2003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00188" y="1928813"/>
          <a:ext cx="6096000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Конструктивные элементы, отделка, домовое   </a:t>
                      </a:r>
                      <a:b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оборудование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Профессия осматривающих рабочих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Расчетное количество осмотров  </a:t>
                      </a:r>
                      <a:b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 год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Вентиляционные каналы и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шахты:                 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зданиях </a:t>
                      </a:r>
                      <a:r>
                        <a:rPr kumimoji="0" lang="ru-RU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вентшахты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оголовки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Каменщик или жестянщик (в зависимости от конструкций)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Холодное и горячее водоснабжение, канализация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Слесарь- сантехник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мере необходимости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Тепловые сети между    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тепловыми пунктами зданий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Слесарь-сантехник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соответствии с 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договором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Центральное отопление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Слесарь-сантехник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Осмотр </a:t>
                      </a:r>
                      <a:r>
                        <a:rPr kumimoji="0" lang="ru-RU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общедомовых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электрических сетей и  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этажных щитков с под-  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тяжкой контактных соединений и проверкой надежности заземляющих   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контактов и соединений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Электромонтер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соответствии с 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договором </a:t>
                      </a:r>
                    </a:p>
                    <a:p>
                      <a:pPr marL="0" algn="ctr" rtl="0" eaLnBrk="1" latinLnBrk="0" hangingPunct="1"/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320"/>
            <a:ext cx="8538152" cy="797226"/>
          </a:xfrm>
        </p:spPr>
        <p:txBody>
          <a:bodyPr>
            <a:noAutofit/>
          </a:bodyPr>
          <a:lstStyle/>
          <a:p>
            <a:r>
              <a:rPr lang="ru-RU" sz="2400" dirty="0" smtClean="0"/>
              <a:t>Критерии  оценки работы управляющей компании</a:t>
            </a:r>
            <a:endParaRPr lang="ru-RU" sz="2400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547664" y="2100337"/>
            <a:ext cx="640871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1) обеспечение   надлежащего  технического  состояния  объекта недвижимости;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2) работа с жителями и арендаторами;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3) работа с поставщиками и подрядчиками;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4) опыт работы, квалификация работников;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5) качество управления;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6) стабильность финансового положения.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Критерии качества работы с жителями и арендаторами</a:t>
            </a:r>
            <a:endParaRPr lang="ru-RU" sz="2400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14480" y="1680463"/>
            <a:ext cx="650085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1. количество заключенных договоров;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2. количество расторгнутых договоров;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3. количество жалоб по договорам на обслуживание;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4. процент сбора платежей с населения;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5. количество жильцов, имеющих субсидии на оплату услуг;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6. количество жильцов со стопроцентной оплатой услуг;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7. средняя продолжительность проживания в жилом фонде;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8. количество жалоб на техобслуживание;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9. количество жалоб  на  санитарное  содержание и благоустройство придомовой территории;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10. количество жалоб   на   санитарное   содержание   мест  общего пользования;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11. количество жалоб на уборку мусора;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12. количество жалоб на работу лифта;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13. количество жалоб на работу мусоропровода;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14. количество жалоб на отсутствие холодной или горячей воды;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15. количество жалоб на тепло-,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электро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-, газоснабжение;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16. количество жалоб на водоотведение;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17. количество жалоб на невыполнение текущего ремонта.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Критерии качества работы с поставщиками и подрядчиками</a:t>
            </a:r>
            <a:endParaRPr lang="ru-RU" sz="2400" dirty="0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187624" y="1412776"/>
            <a:ext cx="721523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заключенных договоров;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расторгнутых договоров;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периодичность выбора подрядчика на определенный вид работ;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претендентов на выполнение определенного вида работ;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наличие лицензий у организаций, привлеченных к обслуживанию и ремонту жилищного фонда;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стаж работы подрядчика в сфере предоставления коммунальных услуг;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претензий на отсутствие холодной или горячей воды;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претензий на тепло-,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электро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-, газоснабжение;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претензий на водоотведение;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сумма задолженности управляющей компании перед подрядчиками;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случаев превышения нормативного срока устранения неисправности подрядчиком по определенной услуге;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жалоб подрядчика на управляющую компанию.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Критерии,  отражающие  опыт   работы   и   квалификацию  работников:</a:t>
            </a:r>
            <a:endParaRPr lang="ru-RU" sz="2400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142976" y="1857364"/>
            <a:ext cx="678661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опыт работы организации в сфере эксплуатации и ремонта жилищного фонда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наличие высшего образования у руководителей организации (директора, гл.   инженера, гл. бухгалтера) и стаж работы по специальности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наличие высшего   или   среднего  специального  образования у специалистов организации и стаж работы по специальности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наличие у работников управляющей компании, осуществляющих технический надзор,  Квалификационного  сертификата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соответствие организационной структуры целевой структуре управляющей компании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ЦЕЛЕВАЯ СТРУКТУРА УПРАВЛЯЮЩЕЙ КОМПАНИИ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142982"/>
          <a:ext cx="7119966" cy="5357850"/>
        </p:xfrm>
        <a:graphic>
          <a:graphicData uri="http://schemas.openxmlformats.org/drawingml/2006/table">
            <a:tbl>
              <a:tblPr/>
              <a:tblGrid>
                <a:gridCol w="1976430"/>
                <a:gridCol w="5143536"/>
              </a:tblGrid>
              <a:tr h="1448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Цели первого уровня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Цели второго уровня</a:t>
                      </a: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13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Обеспечение надлежащего технического состояния объекта недвижимости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Courier New"/>
                          <a:ea typeface="Times New Roman"/>
                        </a:rPr>
                        <a:t>Своевременное проведение техобслуживания и ремонта, надлежащая эксплуатация объекта</a:t>
                      </a:r>
                      <a:endParaRPr lang="ru-RU" sz="9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Courier New"/>
                          <a:ea typeface="Times New Roman"/>
                        </a:rPr>
                        <a:t>Своевременное восстановление износа путем капремонта, модернизации, реконструкции</a:t>
                      </a:r>
                      <a:endParaRPr lang="ru-RU" sz="9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Поддержание внешнего вида здания на высоком уровне</a:t>
                      </a: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Поиск альтернативных подрядчиков        </a:t>
                      </a: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Организация обслуживания клиентов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Заключение и ведение договоров с клиентами </a:t>
                      </a: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Организация работы с жалобами клиентов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Участие в формировании программ социальной защиты клиентов      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Создание для них сервисных программ (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программ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 дополнительных услуг)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13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Обеспечение стабильного и безопасного функцио нирования объекта      недвижимости</a:t>
                      </a: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Соблюдение действующего законодательства, технических, санитарных и других  норм и правил          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Обеспечение сохранности имущества клиентов и собственника        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Обеспечение экономической безопасности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Обеспечение безопасности клиентов и персонала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Страхование имущества       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Обеспечение надежного функционирования инженерно-технических систем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Создание системы слежения за состоянием объекта и его функционированием (мониторинг)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Максимизация доходов от недвижимости</a:t>
                      </a: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Разработка программ повышения доходности объекта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Сбор квартирной, арендной платы и других платежей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Обеспечение сохранности денег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Фиксирование задолженностей и организация работы с должниками     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Минимизация издержек по эксплуатации и управлению объектом недвижимости</a:t>
                      </a: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Разработка стратегии минимизации издержек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Внедрение новых технологий  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Исследование рынка строительных материалов, трудовых ресурсов, услуг, недвижимости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Оптимизация запасов         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Повышение престижа владельца объекта недвижимости (заказчика)</a:t>
                      </a: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Участие в конкурсах         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Разработка и реализация маркетинговых программ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Подбор квалифицированного персонала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Создание сервисных программ (дополнительных услуг) для заказчика            </a:t>
                      </a: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4020" marR="440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42852"/>
            <a:ext cx="7772400" cy="92869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Основные критерии эффективности эксплуатации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1484784"/>
            <a:ext cx="2643206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Технические и организационно-технические</a:t>
            </a:r>
            <a:endParaRPr lang="ru-RU" dirty="0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979712" y="3068960"/>
            <a:ext cx="2952328" cy="2031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b="1" dirty="0" smtClean="0">
                <a:solidFill>
                  <a:schemeClr val="dk1"/>
                </a:solidFill>
              </a:rPr>
              <a:t>Безопасность:</a:t>
            </a:r>
          </a:p>
          <a:p>
            <a:pPr marL="342900" marR="0" lvl="0" indent="-34290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/>
              <a:t>пользования зданием и его оборудованием</a:t>
            </a:r>
            <a:endParaRPr lang="ru-RU" dirty="0"/>
          </a:p>
          <a:p>
            <a:pPr marL="342900" marR="0" lvl="0" indent="-34290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/>
              <a:t>нахождения в здании и на прилегающей территории</a:t>
            </a:r>
          </a:p>
          <a:p>
            <a:pPr marL="342900" marR="0" lvl="0" indent="-34290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/>
              <a:t>2</a:t>
            </a:r>
            <a:r>
              <a:rPr lang="ru-RU" b="1" dirty="0" smtClean="0"/>
              <a:t>. Уровень комфорта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5286380" y="3004751"/>
            <a:ext cx="3102044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dk1"/>
                </a:solidFill>
              </a:rPr>
              <a:t>Затраты на обеспечение безопасности и комфортных условий</a:t>
            </a:r>
          </a:p>
          <a:p>
            <a:pPr marL="228600" indent="-228600" algn="ctr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/>
              <a:t>Степень рационального использования природных и энергетических ресурсов </a:t>
            </a:r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3347864" y="2564904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444208" y="2564904"/>
            <a:ext cx="142876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220072" y="1700808"/>
            <a:ext cx="264320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Социально -экономические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Критерии качества управления</a:t>
            </a:r>
            <a:endParaRPr lang="ru-RU" sz="2400" dirty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428728" y="1425232"/>
            <a:ext cx="6929486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претензий жилищной инспекции;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средний срок устранения неисправности по услуге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(неисправность по вине управляющей компании);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процент увеличения  (уменьшения) доходности от эксплуатации объекта за отчетный период;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показатель текучести кадров;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отрицательных (положительных)отзывов об управленческом персонале компании со стороны сотрудников;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отрицательных (положительных)отзывов об управленческом персонале компании со стороны жильцов;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количество среди жильцов должников по оплате услуг;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процент снижения (увеличения)издержек по управлению объектом недвижимости.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Оценка финансового состояния управляющей компании и его устойчивости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285852" y="1071546"/>
            <a:ext cx="750099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выполняется на основе: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- отчетного  бухгалтерского баланса;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отчетов о прибылях и  убытках,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движении  капитала,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 движении денежных  средств;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данных первичного и аналитического бухгалтерского учета, которые расшифровывают и детализируют отдельные статьи баланса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46095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143248"/>
            <a:ext cx="696320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Критерии качества работы,  направленные на  обеспечение    надлежащего технического состояния объекта недвижимости</a:t>
            </a:r>
            <a:endParaRPr lang="ru-RU" sz="2400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785918" y="1436747"/>
            <a:ext cx="6809531" cy="348557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1.Наличие и состояние технической документации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находящиеся  в управлении здания и объекты инфраструктуры;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2. Наличие документации  по  результатам  весеннего  и   осеннего осмотров объектов жилищного фонда;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3. Объем работ по текущему ремонту; 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на основании осмотров и ВСН</a:t>
            </a:r>
            <a:r>
              <a:rPr kumimoji="0" lang="ru-RU" sz="105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42-85 (</a:t>
            </a:r>
            <a:r>
              <a:rPr kumimoji="0" lang="ru-RU" sz="105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</a:t>
            </a:r>
            <a:r>
              <a:rPr kumimoji="0" lang="ru-RU" sz="105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)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ea typeface="Times New Roman" pitchFamily="18" charset="0"/>
              <a:cs typeface="Courier New" pitchFamily="49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4. Наличие документации  по подготовке жилищного фонда к сезонной эксплуатации;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5.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Улучшение интегральных   показателей   технического  состояния зданий на  управляемой  территории  (степень  физического   износа здания в целом и его конструктивных элементов).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5072074"/>
            <a:ext cx="5124448" cy="14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МЕТОДИКА ОЦЕНКИ ИНТЕГРАЛЬНЫХ ПОКАЗАТЕЛЕЙ ТЕХНИЧЕСКОГО СОСТОЯНИЯ ОБЪЕКТОВ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571604" y="1500174"/>
            <a:ext cx="692948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Обоснование: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Величина физического износа - это количественная оценка технического состояния элементов здания, показывающая долю ущерба, потерю ими первоначальных физических характеристик, удовлетворяющих  эксплуатационным  требованиям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785918" y="3286124"/>
            <a:ext cx="628654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При нормальной эксплуатации   объектов  жилищного  фонда  значения  их    физического износа,  определяемые при проведении обследования,  не    должны  превышать  значений  физического  износа,  рассчитанных  с    использованием нормативных документов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МЕТОДИКА ОЦЕНКИ ИНТЕГРАЛЬНЫХ ПОКАЗАТЕЛЕЙ ТЕХНИЧЕСКОГО СОСТОЯНИЯ ОБЪЕКТОВ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571612"/>
            <a:ext cx="6115046" cy="339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14480" y="5143512"/>
            <a:ext cx="607223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Анализируя данные  изменения  физического  износа   здания в течение всего  периода  эксплуатации можно  выделить некоторую область,  ограниченную двумя  кривыми  линиями,  соответствующими минимальным  и максимальным значениям физического износа для различных периодов службы здания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Основные проблемы применения интегральных показателей и пути их совершенствования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43042" y="2285992"/>
          <a:ext cx="6506213" cy="1857391"/>
        </p:xfrm>
        <a:graphic>
          <a:graphicData uri="http://schemas.openxmlformats.org/drawingml/2006/table">
            <a:tbl>
              <a:tblPr/>
              <a:tblGrid>
                <a:gridCol w="4988255"/>
                <a:gridCol w="1517958"/>
              </a:tblGrid>
              <a:tr h="2321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Критерии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Коэффициент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Courier New"/>
                          <a:ea typeface="Times New Roman"/>
                        </a:rPr>
                        <a:t>Обеспечение надлежащего технического состояния объекта недвижимости                                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0,25   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Courier New"/>
                          <a:ea typeface="Times New Roman"/>
                        </a:rPr>
                        <a:t>Работа с жителями и арендаторами                    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0,15   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Работа с поставщиками и подрядчиками                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0,15   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Опыт работы, квалификация работников                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0,10   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Courier New"/>
                          <a:ea typeface="Times New Roman"/>
                        </a:rPr>
                        <a:t>Качество управления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                                 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0,15   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Courier New"/>
                          <a:ea typeface="Times New Roman"/>
                        </a:rPr>
                        <a:t>Стабильность финансового положения                  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ourier New"/>
                          <a:ea typeface="Times New Roman"/>
                        </a:rPr>
                        <a:t>0,20   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1115616" y="1372342"/>
            <a:ext cx="78488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Отсутствие нормативных значений замены элементов ЖФ в договорных отношениях солидарно и с показателями качества (безотказности и долговечности) функционирования ЖФ. При этом важно отметить, что при поощрении исполнителей первично качество произведенных работ, но не качество ЖФ.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Сложившаяся ситуация определяет возможность неоднократного проведение одних и тех же объемов работ применительно к одному ремонтно-строительному объекту. Более того, появляется возможность для произвольного определения объекта, сроков и видов проведения работ.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Затратная структура управления в целом создает предпосылки для  списания необоснованных затрат при снижении качества предоставляемых услуг, что является  питательной средой для коррупции.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Дальнейшее совершенствование (</a:t>
            </a:r>
            <a:r>
              <a:rPr lang="ru-RU" sz="2000" dirty="0" smtClean="0">
                <a:hlinkClick r:id="rId3" action="ppaction://hlinkfile"/>
              </a:rPr>
              <a:t>Ижевск, Тамбов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1835696" y="1562933"/>
            <a:ext cx="61206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25241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признания услуги качественной, некачественной 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неоказанной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25241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процедуры контроля и фиксации нарушений;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25241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нормативные сроки устранения неисправностей и недоделок;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25241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снижения оплаты в случае нарушения качества и режима предоставления услуги;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25241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процедуры оформления снижения оплаты и выплаты компенсаций.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2195736" y="3284984"/>
            <a:ext cx="648072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5241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характеристику видов нарушений по объектам (подвалы и технические подполья, входы в здание и лестничные клетки,  крыши, наружные стены, окна и т.д., центральное отопление, горячее и холодное водоснабжение, канализация, вентиляция и пр.);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5241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порядок расчета и взыскания санкций (порядок применения, плательщики, размеры и сроки вынесения финансовых санкций);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5241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порядок использования средств от применения финансовых санкций;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порядок стимулирования исполнителей при повышении качества ЖКУ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Предложения по стандартизации деятельности ЖКХ</a:t>
            </a:r>
            <a:endParaRPr lang="ru-RU" sz="1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63688" y="1052736"/>
          <a:ext cx="6096000" cy="2268120"/>
        </p:xfrm>
        <a:graphic>
          <a:graphicData uri="http://schemas.openxmlformats.org/drawingml/2006/table">
            <a:tbl>
              <a:tblPr/>
              <a:tblGrid>
                <a:gridCol w="242648"/>
                <a:gridCol w="845011"/>
                <a:gridCol w="2232362"/>
                <a:gridCol w="2775979"/>
              </a:tblGrid>
              <a:tr h="122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700" dirty="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Функции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Содержание функций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Стандарты 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69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	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Планирование и прогнозирование качества параметров жилого фонда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А) Паспортизация ЖФ и элементов внутридомового оборудования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Б) Мониторинг состояния жилищно-ремонтных предприятий, ЖФ и внутридомового оборудования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В) Составление прогноза качества параметров ЖФ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Г) Планирование показателей параметров ЖФ и деятельности исполнителей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паспортизации ЖФ и элементов внутридомового оборудования»;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проведения мониторинга состояния жилищно-ремонтных предприятий, ЖФ и внутридомового оборудования»;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планирования показателей деятельности исполнителей по качеству параметров ЖФ»;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6228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Контроль генеральным подрядчиком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А) Приемка и сдача выполненных работ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Б) Проверка технического состояния конструкций и оборудования зданий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В) Проверка санитарного и противопожарного состояния эксплуатируемых зданий и территорий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Г) Осуществление контроля за соблюдением правил эксплуатации зданий арендаторами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«Порядок проверки технического состояния конструкций зданий»;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«Порядок проверки технического состояния инженерного оборудования зданий»;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«Порядок проверки внешнего благоустройства придомовых территорий»;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«Порядок проверки противопожарного состояния жилого фонда»;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«Контроль за соблюдением правил эксплуатации зданий арендаторами»;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«Организация входного контроля материалов, инвентаря, комплектующих изделий»;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«Порядок приемки и сдачи выполненных работ».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63688" y="3356992"/>
          <a:ext cx="6096000" cy="3381747"/>
        </p:xfrm>
        <a:graphic>
          <a:graphicData uri="http://schemas.openxmlformats.org/drawingml/2006/table">
            <a:tbl>
              <a:tblPr/>
              <a:tblGrid>
                <a:gridCol w="242648"/>
                <a:gridCol w="845011"/>
                <a:gridCol w="2232362"/>
                <a:gridCol w="2775979"/>
              </a:tblGrid>
              <a:tr h="122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459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Организация приемки объектов в эксплуатацию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Изучение технической и нормативной документации на принимаемые в эксплуатацию объекты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Проверка качества выполняемых работ в соответствии с проектом и техническими условиями, проверка наличия необходимой технической документации;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В) Порядок заселения вновь принятого объекта;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Г) Порядок проведения гарантийного ремонта.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приемки объектов в эксплуатацию»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37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Технологическая подготовка работ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Установление готовности исполнителей и средств к выполнению работ установленного качества для достижения должного уровня параметров жилищного фонда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проверки технического состояния и хранения оборудования, инвентаря, инструмента, уборочной техники»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3844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Материально-техническое обеспечение качества содержания жилищного фонда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Своевременное обеспечение технологическим оборудованием (уборочной техникой), комплектующими изделиями, материалами, инструментом и инвентарем в соответствии с требованиями нормативно-технических документов;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Приемка, хранение и контроль за использованием материалов, рациональная организация складского хозяйства;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В) Организация связей с поставщиками по качеству материалов и т.п.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обеспечения работ по содержанию жилищного фонда и его элементов документацией, материалами, комплектующими изделиями»;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приемки, хранения, контроля за расходованием материальных ценностей»;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организации взаимодействия с поставщиками»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306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Подбор, расстановка, воспитание и обучение кадров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Обеспечение кадрами необходимой квалификации;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Воспитание кадров, повышение их квалификации;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В) Разработка программ обучения в соответствии с задачами повышения качества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Г) Проведение аттестации кадров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«Система подбора, расстановки, воспитания и обучения кадров»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498080" cy="62068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Предложения по стандартизации деятельности ЖКХ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19672" y="548680"/>
          <a:ext cx="6096000" cy="2932210"/>
        </p:xfrm>
        <a:graphic>
          <a:graphicData uri="http://schemas.openxmlformats.org/drawingml/2006/table">
            <a:tbl>
              <a:tblPr/>
              <a:tblGrid>
                <a:gridCol w="242648"/>
                <a:gridCol w="845011"/>
                <a:gridCol w="2232362"/>
                <a:gridCol w="2775979"/>
              </a:tblGrid>
              <a:tr h="122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306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Обеспечение и поддержание высокого уровня качества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Разработка стандартов качества на предоставление ЖУ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Разработка стандартов качества на услуги социального найма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В) Разработка положения о планово-предупредительных работах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разработки и изменения стандартов качества на предоставление ЖУ»;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разработки и изменения стандартов качества на услуги социального найма»;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разработки и изменения Положения о планово-предупредительных работах».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306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Стимулирование повышения качества содержания жилищного фонда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Моральное и материальное стимулирование работников с целью выполнения всех видов работ заданного уровня качества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Определение методов и форм морального и материального стимулирования отдельных исполнителей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морального и материального стимулирования исполнителей МЗ»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22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Организация работ по выполнению стандартов качества ЖУ 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Внедрение и соблюдение стандартов, технических условий, правил и норм технической эксплуатации жилищного фонда, СНиПов  других документов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проверки соблюдения стандартов, СниПов и технических условий»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9075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Правовое обеспечение качества содержания жилищного фонда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Организация работ по предоставлению ЖУ в соответствии с законодательством РФ и УР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Организация взаимодействия с исполнителями МЗ в соответствии с законодательством РФ  УР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В) Организация претензионно-исковой работы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Г) Организация работ по взаимодействию с организациями независимой экспертизы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«Функциональные обязанности по обеспечению качества эксплуатации жилищного фонда»;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«Порядок организации взаимодействия с исполнителями МЗ»;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«Порядок </a:t>
                      </a:r>
                      <a:r>
                        <a:rPr lang="ru-RU" sz="700" dirty="0" err="1">
                          <a:latin typeface="Times New Roman"/>
                          <a:ea typeface="Times New Roman"/>
                        </a:rPr>
                        <a:t>претензионно-исковой</a:t>
                      </a: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 работы по устранению дефектов элементов жилых зданий»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«Порядок разработки и внесения изменений в Положение об организации взаимодействия с организацией независимой экспертизы»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91680" y="3717032"/>
          <a:ext cx="6096000" cy="2257904"/>
        </p:xfrm>
        <a:graphic>
          <a:graphicData uri="http://schemas.openxmlformats.org/drawingml/2006/table">
            <a:tbl>
              <a:tblPr/>
              <a:tblGrid>
                <a:gridCol w="242648"/>
                <a:gridCol w="845011"/>
                <a:gridCol w="2232362"/>
                <a:gridCol w="2775979"/>
              </a:tblGrid>
              <a:tr h="122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i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22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Метрологическое обеспечение качества содержания жилищного фонда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Обеспечение точности, единства, достоверности измерения качества выполненных работ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Надзор за состоянием средств измерений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«Порядок организации контроля состояния контрольно-измерительных приборов и инструмента»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22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Организация трудовой деятельности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Внедрение системы бездефектного выполнения работ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Внедрение системы  научной организации труда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«Система бездефектного выполнения работ. Основные положения»;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«Оценка качества труда рабочих и служащих»;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«Обеспечение культуры проведения работ»;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«Организация трудовой деятельности исполнителей»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22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Охрана труда и техника безопасности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Обеспечение снижения уровня производственного травматизма, улучшение охраны труда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Обеспечение контроля за соблюдением правил, норм, инструкций по технике безопасности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«Система охраны труда и обеспечения работ по технике безопасности»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37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endParaRPr lang="ru-RU" sz="700">
                        <a:latin typeface="Times New Roman"/>
                        <a:ea typeface="Times New Roman"/>
                      </a:endParaRP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Совершенствование работы с населением по месту жительства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А) Работа с общественностью, детьми, подростками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</a:rPr>
                        <a:t>Б) Совершенствование работы с письмами, заявлениями и жалобами граждан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</a:rPr>
                        <a:t>«Организация работы с населением по месту жительства»</a:t>
                      </a:r>
                    </a:p>
                  </a:txBody>
                  <a:tcPr marL="45975" marR="45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699239"/>
          <a:ext cx="8208912" cy="6111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9250"/>
                <a:gridCol w="3719662"/>
              </a:tblGrid>
              <a:tr h="83285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МЕТОДИЧЕСКОЕ ПОСОБИЕ ПО СОДЕРЖАНИЮ 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 РЕМОНТУ ЖИЛИЩНОГО ФОНДА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МДК 2-04.2004</a:t>
                      </a:r>
                    </a:p>
                    <a:p>
                      <a:pPr marL="0" algn="l" rtl="0" eaLnBrk="1" latinLnBrk="0" hangingPunct="1"/>
                      <a:endParaRPr kumimoji="0" lang="ru-RU" sz="1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ЗАО «Центр исследования и разработок в городском хозяйстве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Санкт-Петербурга "</a:t>
                      </a:r>
                      <a:r>
                        <a:rPr kumimoji="0" lang="ru-RU" sz="10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Экополис</a:t>
                      </a:r>
                      <a:r>
                        <a:rPr kumimoji="0" lang="ru-RU" sz="1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"»</a:t>
                      </a:r>
                    </a:p>
                    <a:p>
                      <a:pPr marL="0" algn="l" rtl="0" eaLnBrk="1" latinLnBrk="0" hangingPunct="1"/>
                      <a:endParaRPr kumimoji="0" lang="ru-RU" sz="1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3285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ПРАВИЛА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НОРМЫ ТЕХНИЧЕСКОЙ ЭКСПЛУАТАЦИИ ЖИЛИЩНОГО ФОНДА</a:t>
                      </a:r>
                    </a:p>
                    <a:p>
                      <a:pPr marL="0" algn="l" rtl="0" eaLnBrk="1" latinLnBrk="0" hangingPunct="1"/>
                      <a:endParaRPr kumimoji="0"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Утверждено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Постановлением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Госстроя России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 27 сентября 2003 г. N 170</a:t>
                      </a:r>
                    </a:p>
                    <a:p>
                      <a:pPr marL="0" algn="l" rtl="0" eaLnBrk="1" latinLnBrk="0" hangingPunct="1"/>
                      <a:endParaRPr kumimoji="0"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6683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 мониторинге технического состояния жилых домов на территории города Москвы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8158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 утверждении Правил содержания общего имущества в многоквартирном доме и Правил изменения размера платы за содержание и ремонт жилого помещения в случае оказания услуг и выполнения работ по управлению, содержанию и ремонту общего имущества в многоквартирном доме ненадлежащего качества и (или) с перерывами, превышающими установленную продолжительность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Постановление Правительства Российской Федерации от 13 августа 2006 г. N 491 г. Москва</a:t>
                      </a:r>
                    </a:p>
                  </a:txBody>
                  <a:tcPr/>
                </a:tc>
              </a:tr>
              <a:tr h="535407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РЕГЛАМЕНТ ОФОРМЛЕНИЯ И ПРОВЕДЕНИЯ ПЕРЕУСТРОЙСТВА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(ИЛИ) ПЕРЕПЛАНИРОВКИ ЖИЛЫХ И НЕЖИЛЫХ ПОМЕЩЕНИЙ В ЖИЛЫХ ДОМАХ НА ТЕРРИТОРИИ ГОРОДА МОСКВЫ</a:t>
                      </a:r>
                      <a:endParaRPr kumimoji="0" lang="ru-RU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ПОСТАНОВЛЕНИЕ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 25 сентября 2007 г. N 831-ПП</a:t>
                      </a:r>
                    </a:p>
                    <a:p>
                      <a:endParaRPr lang="ru-RU" sz="1000" dirty="0"/>
                    </a:p>
                  </a:txBody>
                  <a:tcPr/>
                </a:tc>
              </a:tr>
              <a:tr h="258909"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</a:tr>
              <a:tr h="386683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ПРАВИЛА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ПОЛЬЗОВАНИЯ ЖИЛЫМИ ПОМЕЩЕНИЯМИ</a:t>
                      </a:r>
                      <a:endParaRPr kumimoji="0" lang="ru-RU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Постановление Правительства Российской Федерации от 21 января 2006 г. N 25 г. Москва </a:t>
                      </a:r>
                    </a:p>
                  </a:txBody>
                  <a:tcPr/>
                </a:tc>
              </a:tr>
              <a:tr h="535407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ПРОЕКТИРОВАНИЕ, СТРОИТЕЛЬСТВО И ЭКСПЛУАТАЦИЯ ЖИЛЫХ ЗДАНИЙ, ПРЕДПРИЯТИЙ КОММУНАЛЬНО-БЫТОВОГО ОБСЛУЖИВАНИЯ, УЧРЕЖДЕНИЙ ОБРАЗОВАНИЯ, КУЛЬТУРЫ, ОТДЫХА, СПОРТА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Санитарно-эпидемиологические правила и нормативы 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СанПиН</a:t>
                      </a:r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2.1.2.1002-00</a:t>
                      </a:r>
                    </a:p>
                    <a:p>
                      <a:endParaRPr lang="ru-RU" sz="1000" dirty="0"/>
                    </a:p>
                  </a:txBody>
                  <a:tcPr/>
                </a:tc>
              </a:tr>
              <a:tr h="386683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ПРАВИЛА ОБСЛЕДОВАНИЯ НЕСУЩИХ СТРОИТЕЛЬНЫХ КОНСТРУКЦИЙ</a:t>
                      </a:r>
                    </a:p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ЗДАНИЙ И СООРУЖЕНИЙ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 13-102-2003</a:t>
                      </a:r>
                    </a:p>
                    <a:p>
                      <a:pPr marL="0" algn="l" rtl="0" eaLnBrk="1" latinLnBrk="0" hangingPunct="1"/>
                      <a:endParaRPr kumimoji="0"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841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РЕКОМЕНДАЦИИ ПО ОЦЕНКЕ НАДЕЖНОСТИ </a:t>
                      </a:r>
                      <a:b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СТРОИТЕЛЬНЫХ КОНСТРУКЦИЙ ПО ВНЕШНИМ </a:t>
                      </a:r>
                      <a:b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ПРИЗНАКАМ</a:t>
                      </a:r>
                    </a:p>
                    <a:p>
                      <a:pPr marL="0" algn="l" rtl="0" eaLnBrk="1" latinLnBrk="0" hangingPunct="1"/>
                      <a:endParaRPr kumimoji="0"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ru-RU" sz="10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ЦНИИПромзданий</a:t>
                      </a:r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ГОССТРОЯ СССР</a:t>
                      </a:r>
                    </a:p>
                    <a:p>
                      <a:pPr marL="0" algn="l" rtl="0" eaLnBrk="1" latinLnBrk="0" hangingPunct="1"/>
                      <a:endParaRPr kumimoji="0" lang="ru-RU" sz="1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11760" y="116632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Основные документы, определяющие цели и задачи технической эксплуатации объектов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Схема управляющих воздействий на качество</a:t>
            </a:r>
            <a:endParaRPr lang="ru-RU" sz="2000" dirty="0"/>
          </a:p>
        </p:txBody>
      </p:sp>
      <p:grpSp>
        <p:nvGrpSpPr>
          <p:cNvPr id="139266" name="Group 2"/>
          <p:cNvGrpSpPr>
            <a:grpSpLocks/>
          </p:cNvGrpSpPr>
          <p:nvPr/>
        </p:nvGrpSpPr>
        <p:grpSpPr bwMode="auto">
          <a:xfrm>
            <a:off x="2267744" y="1916832"/>
            <a:ext cx="5688632" cy="4392488"/>
            <a:chOff x="1728" y="2304"/>
            <a:chExt cx="5616" cy="6336"/>
          </a:xfrm>
        </p:grpSpPr>
        <p:sp>
          <p:nvSpPr>
            <p:cNvPr id="139267" name="Text Box 3"/>
            <p:cNvSpPr txBox="1">
              <a:spLocks noChangeArrowheads="1"/>
            </p:cNvSpPr>
            <p:nvPr/>
          </p:nvSpPr>
          <p:spPr bwMode="auto">
            <a:xfrm>
              <a:off x="1728" y="2304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Единичные показатели качества работ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268" name="Text Box 4"/>
            <p:cNvSpPr txBox="1">
              <a:spLocks noChangeArrowheads="1"/>
            </p:cNvSpPr>
            <p:nvPr/>
          </p:nvSpPr>
          <p:spPr bwMode="auto">
            <a:xfrm>
              <a:off x="3168" y="2304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Качество проведения технического обслуживания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269" name="Text Box 5"/>
            <p:cNvSpPr txBox="1">
              <a:spLocks noChangeArrowheads="1"/>
            </p:cNvSpPr>
            <p:nvPr/>
          </p:nvSpPr>
          <p:spPr bwMode="auto">
            <a:xfrm>
              <a:off x="4608" y="2304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Качество проведения плановых текущих ремонтов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270" name="Text Box 6"/>
            <p:cNvSpPr txBox="1">
              <a:spLocks noChangeArrowheads="1"/>
            </p:cNvSpPr>
            <p:nvPr/>
          </p:nvSpPr>
          <p:spPr bwMode="auto">
            <a:xfrm>
              <a:off x="6048" y="2304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Качество проведения планового капитального ремонта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271" name="Text Box 7"/>
            <p:cNvSpPr txBox="1">
              <a:spLocks noChangeArrowheads="1"/>
            </p:cNvSpPr>
            <p:nvPr/>
          </p:nvSpPr>
          <p:spPr bwMode="auto">
            <a:xfrm>
              <a:off x="1728" y="6480"/>
              <a:ext cx="1584" cy="2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Комплексный показатель качества, удельные веса единичных показателей в комплексном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272" name="Text Box 8"/>
            <p:cNvSpPr txBox="1">
              <a:spLocks noChangeArrowheads="1"/>
            </p:cNvSpPr>
            <p:nvPr/>
          </p:nvSpPr>
          <p:spPr bwMode="auto">
            <a:xfrm>
              <a:off x="3312" y="6480"/>
              <a:ext cx="4032" cy="2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Качество комплекса работ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273" name="Text Box 9"/>
            <p:cNvSpPr txBox="1">
              <a:spLocks noChangeArrowheads="1"/>
            </p:cNvSpPr>
            <p:nvPr/>
          </p:nvSpPr>
          <p:spPr bwMode="auto">
            <a:xfrm>
              <a:off x="3312" y="6480"/>
              <a:ext cx="144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10%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274" name="Text Box 10"/>
            <p:cNvSpPr txBox="1">
              <a:spLocks noChangeArrowheads="1"/>
            </p:cNvSpPr>
            <p:nvPr/>
          </p:nvSpPr>
          <p:spPr bwMode="auto">
            <a:xfrm>
              <a:off x="4752" y="6480"/>
              <a:ext cx="1296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40%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275" name="Text Box 11"/>
            <p:cNvSpPr txBox="1">
              <a:spLocks noChangeArrowheads="1"/>
            </p:cNvSpPr>
            <p:nvPr/>
          </p:nvSpPr>
          <p:spPr bwMode="auto">
            <a:xfrm>
              <a:off x="6048" y="6480"/>
              <a:ext cx="1296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50%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276" name="Freeform 12"/>
            <p:cNvSpPr>
              <a:spLocks/>
            </p:cNvSpPr>
            <p:nvPr/>
          </p:nvSpPr>
          <p:spPr bwMode="auto">
            <a:xfrm>
              <a:off x="3600" y="5472"/>
              <a:ext cx="576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6" y="576"/>
                </a:cxn>
                <a:cxn ang="0">
                  <a:pos x="1872" y="1008"/>
                </a:cxn>
              </a:cxnLst>
              <a:rect l="0" t="0" r="r" b="b"/>
              <a:pathLst>
                <a:path w="1872" h="1008">
                  <a:moveTo>
                    <a:pt x="0" y="0"/>
                  </a:moveTo>
                  <a:cubicBezTo>
                    <a:pt x="492" y="204"/>
                    <a:pt x="984" y="408"/>
                    <a:pt x="1296" y="576"/>
                  </a:cubicBezTo>
                  <a:cubicBezTo>
                    <a:pt x="1608" y="744"/>
                    <a:pt x="1740" y="876"/>
                    <a:pt x="1872" y="100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9277" name="Freeform 13"/>
            <p:cNvSpPr>
              <a:spLocks/>
            </p:cNvSpPr>
            <p:nvPr/>
          </p:nvSpPr>
          <p:spPr bwMode="auto">
            <a:xfrm>
              <a:off x="5040" y="5472"/>
              <a:ext cx="576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6" y="576"/>
                </a:cxn>
                <a:cxn ang="0">
                  <a:pos x="1872" y="1008"/>
                </a:cxn>
              </a:cxnLst>
              <a:rect l="0" t="0" r="r" b="b"/>
              <a:pathLst>
                <a:path w="1872" h="1008">
                  <a:moveTo>
                    <a:pt x="0" y="0"/>
                  </a:moveTo>
                  <a:cubicBezTo>
                    <a:pt x="492" y="204"/>
                    <a:pt x="984" y="408"/>
                    <a:pt x="1296" y="576"/>
                  </a:cubicBezTo>
                  <a:cubicBezTo>
                    <a:pt x="1608" y="744"/>
                    <a:pt x="1740" y="876"/>
                    <a:pt x="1872" y="100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9278" name="Freeform 14"/>
            <p:cNvSpPr>
              <a:spLocks/>
            </p:cNvSpPr>
            <p:nvPr/>
          </p:nvSpPr>
          <p:spPr bwMode="auto">
            <a:xfrm>
              <a:off x="6336" y="5472"/>
              <a:ext cx="576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6" y="576"/>
                </a:cxn>
                <a:cxn ang="0">
                  <a:pos x="1872" y="1008"/>
                </a:cxn>
              </a:cxnLst>
              <a:rect l="0" t="0" r="r" b="b"/>
              <a:pathLst>
                <a:path w="1872" h="1008">
                  <a:moveTo>
                    <a:pt x="0" y="0"/>
                  </a:moveTo>
                  <a:cubicBezTo>
                    <a:pt x="492" y="204"/>
                    <a:pt x="984" y="408"/>
                    <a:pt x="1296" y="576"/>
                  </a:cubicBezTo>
                  <a:cubicBezTo>
                    <a:pt x="1608" y="744"/>
                    <a:pt x="1740" y="876"/>
                    <a:pt x="1872" y="100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Пример</a:t>
            </a:r>
            <a:endParaRPr lang="ru-RU" sz="2000" dirty="0"/>
          </a:p>
        </p:txBody>
      </p:sp>
      <p:grpSp>
        <p:nvGrpSpPr>
          <p:cNvPr id="140290" name="Group 2"/>
          <p:cNvGrpSpPr>
            <a:grpSpLocks/>
          </p:cNvGrpSpPr>
          <p:nvPr/>
        </p:nvGrpSpPr>
        <p:grpSpPr bwMode="auto">
          <a:xfrm>
            <a:off x="323528" y="1412776"/>
            <a:ext cx="8820472" cy="4392488"/>
            <a:chOff x="1584" y="1872"/>
            <a:chExt cx="9504" cy="6336"/>
          </a:xfrm>
        </p:grpSpPr>
        <p:sp>
          <p:nvSpPr>
            <p:cNvPr id="140291" name="Text Box 3"/>
            <p:cNvSpPr txBox="1">
              <a:spLocks noChangeArrowheads="1"/>
            </p:cNvSpPr>
            <p:nvPr/>
          </p:nvSpPr>
          <p:spPr bwMode="auto">
            <a:xfrm>
              <a:off x="1584" y="1872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Единичные показатели качества ЖУ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292" name="Text Box 4"/>
            <p:cNvSpPr txBox="1">
              <a:spLocks noChangeArrowheads="1"/>
            </p:cNvSpPr>
            <p:nvPr/>
          </p:nvSpPr>
          <p:spPr bwMode="auto">
            <a:xfrm>
              <a:off x="3024" y="1872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Температурный режим в квартирах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293" name="Text Box 5"/>
            <p:cNvSpPr txBox="1">
              <a:spLocks noChangeArrowheads="1"/>
            </p:cNvSpPr>
            <p:nvPr/>
          </p:nvSpPr>
          <p:spPr bwMode="auto">
            <a:xfrm>
              <a:off x="4464" y="1872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Влажностный режим в квартирах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294" name="Text Box 6"/>
            <p:cNvSpPr txBox="1">
              <a:spLocks noChangeArrowheads="1"/>
            </p:cNvSpPr>
            <p:nvPr/>
          </p:nvSpPr>
          <p:spPr bwMode="auto">
            <a:xfrm>
              <a:off x="5904" y="1872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Санитарно-гигиенические условия в местах общего пользования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295" name="Text Box 7"/>
            <p:cNvSpPr txBox="1">
              <a:spLocks noChangeArrowheads="1"/>
            </p:cNvSpPr>
            <p:nvPr/>
          </p:nvSpPr>
          <p:spPr bwMode="auto">
            <a:xfrm>
              <a:off x="7344" y="1872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Освещенность в местах общего пользования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296" name="Text Box 8"/>
            <p:cNvSpPr txBox="1">
              <a:spLocks noChangeArrowheads="1"/>
            </p:cNvSpPr>
            <p:nvPr/>
          </p:nvSpPr>
          <p:spPr bwMode="auto">
            <a:xfrm>
              <a:off x="8784" y="1872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Эстетичность мест общего пользования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297" name="Text Box 9"/>
            <p:cNvSpPr txBox="1">
              <a:spLocks noChangeArrowheads="1"/>
            </p:cNvSpPr>
            <p:nvPr/>
          </p:nvSpPr>
          <p:spPr bwMode="auto">
            <a:xfrm>
              <a:off x="10224" y="1872"/>
              <a:ext cx="864" cy="31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Температурный режим в местах общего пользования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298" name="Text Box 10"/>
            <p:cNvSpPr txBox="1">
              <a:spLocks noChangeArrowheads="1"/>
            </p:cNvSpPr>
            <p:nvPr/>
          </p:nvSpPr>
          <p:spPr bwMode="auto">
            <a:xfrm>
              <a:off x="1584" y="6048"/>
              <a:ext cx="1584" cy="2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Комплексный показатель качества, удельные веса единичных показателей в комплексном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299" name="Text Box 11"/>
            <p:cNvSpPr txBox="1">
              <a:spLocks noChangeArrowheads="1"/>
            </p:cNvSpPr>
            <p:nvPr/>
          </p:nvSpPr>
          <p:spPr bwMode="auto">
            <a:xfrm>
              <a:off x="3168" y="6048"/>
              <a:ext cx="7920" cy="2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Качество предоставляемых жилищных услуг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300" name="Text Box 12"/>
            <p:cNvSpPr txBox="1">
              <a:spLocks noChangeArrowheads="1"/>
            </p:cNvSpPr>
            <p:nvPr/>
          </p:nvSpPr>
          <p:spPr bwMode="auto">
            <a:xfrm>
              <a:off x="3168" y="6048"/>
              <a:ext cx="144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30%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301" name="Text Box 13"/>
            <p:cNvSpPr txBox="1">
              <a:spLocks noChangeArrowheads="1"/>
            </p:cNvSpPr>
            <p:nvPr/>
          </p:nvSpPr>
          <p:spPr bwMode="auto">
            <a:xfrm>
              <a:off x="4608" y="6048"/>
              <a:ext cx="1296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20%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302" name="Text Box 14"/>
            <p:cNvSpPr txBox="1">
              <a:spLocks noChangeArrowheads="1"/>
            </p:cNvSpPr>
            <p:nvPr/>
          </p:nvSpPr>
          <p:spPr bwMode="auto">
            <a:xfrm>
              <a:off x="5904" y="6048"/>
              <a:ext cx="1296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15%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303" name="Text Box 15"/>
            <p:cNvSpPr txBox="1">
              <a:spLocks noChangeArrowheads="1"/>
            </p:cNvSpPr>
            <p:nvPr/>
          </p:nvSpPr>
          <p:spPr bwMode="auto">
            <a:xfrm>
              <a:off x="7200" y="6048"/>
              <a:ext cx="1296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10%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304" name="Text Box 16"/>
            <p:cNvSpPr txBox="1">
              <a:spLocks noChangeArrowheads="1"/>
            </p:cNvSpPr>
            <p:nvPr/>
          </p:nvSpPr>
          <p:spPr bwMode="auto">
            <a:xfrm>
              <a:off x="8496" y="6048"/>
              <a:ext cx="1296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10%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305" name="Text Box 17"/>
            <p:cNvSpPr txBox="1">
              <a:spLocks noChangeArrowheads="1"/>
            </p:cNvSpPr>
            <p:nvPr/>
          </p:nvSpPr>
          <p:spPr bwMode="auto">
            <a:xfrm>
              <a:off x="9792" y="6048"/>
              <a:ext cx="1296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15%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306" name="Freeform 18"/>
            <p:cNvSpPr>
              <a:spLocks/>
            </p:cNvSpPr>
            <p:nvPr/>
          </p:nvSpPr>
          <p:spPr bwMode="auto">
            <a:xfrm>
              <a:off x="3456" y="5040"/>
              <a:ext cx="576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6" y="576"/>
                </a:cxn>
                <a:cxn ang="0">
                  <a:pos x="1872" y="1008"/>
                </a:cxn>
              </a:cxnLst>
              <a:rect l="0" t="0" r="r" b="b"/>
              <a:pathLst>
                <a:path w="1872" h="1008">
                  <a:moveTo>
                    <a:pt x="0" y="0"/>
                  </a:moveTo>
                  <a:cubicBezTo>
                    <a:pt x="492" y="204"/>
                    <a:pt x="984" y="408"/>
                    <a:pt x="1296" y="576"/>
                  </a:cubicBezTo>
                  <a:cubicBezTo>
                    <a:pt x="1608" y="744"/>
                    <a:pt x="1740" y="876"/>
                    <a:pt x="1872" y="100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0307" name="Freeform 19"/>
            <p:cNvSpPr>
              <a:spLocks/>
            </p:cNvSpPr>
            <p:nvPr/>
          </p:nvSpPr>
          <p:spPr bwMode="auto">
            <a:xfrm>
              <a:off x="4896" y="5040"/>
              <a:ext cx="576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6" y="576"/>
                </a:cxn>
                <a:cxn ang="0">
                  <a:pos x="1872" y="1008"/>
                </a:cxn>
              </a:cxnLst>
              <a:rect l="0" t="0" r="r" b="b"/>
              <a:pathLst>
                <a:path w="1872" h="1008">
                  <a:moveTo>
                    <a:pt x="0" y="0"/>
                  </a:moveTo>
                  <a:cubicBezTo>
                    <a:pt x="492" y="204"/>
                    <a:pt x="984" y="408"/>
                    <a:pt x="1296" y="576"/>
                  </a:cubicBezTo>
                  <a:cubicBezTo>
                    <a:pt x="1608" y="744"/>
                    <a:pt x="1740" y="876"/>
                    <a:pt x="1872" y="100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0308" name="Freeform 20"/>
            <p:cNvSpPr>
              <a:spLocks/>
            </p:cNvSpPr>
            <p:nvPr/>
          </p:nvSpPr>
          <p:spPr bwMode="auto">
            <a:xfrm>
              <a:off x="6192" y="5040"/>
              <a:ext cx="576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6" y="576"/>
                </a:cxn>
                <a:cxn ang="0">
                  <a:pos x="1872" y="1008"/>
                </a:cxn>
              </a:cxnLst>
              <a:rect l="0" t="0" r="r" b="b"/>
              <a:pathLst>
                <a:path w="1872" h="1008">
                  <a:moveTo>
                    <a:pt x="0" y="0"/>
                  </a:moveTo>
                  <a:cubicBezTo>
                    <a:pt x="492" y="204"/>
                    <a:pt x="984" y="408"/>
                    <a:pt x="1296" y="576"/>
                  </a:cubicBezTo>
                  <a:cubicBezTo>
                    <a:pt x="1608" y="744"/>
                    <a:pt x="1740" y="876"/>
                    <a:pt x="1872" y="100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0309" name="Freeform 21"/>
            <p:cNvSpPr>
              <a:spLocks/>
            </p:cNvSpPr>
            <p:nvPr/>
          </p:nvSpPr>
          <p:spPr bwMode="auto">
            <a:xfrm flipH="1">
              <a:off x="7488" y="5040"/>
              <a:ext cx="432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6" y="576"/>
                </a:cxn>
                <a:cxn ang="0">
                  <a:pos x="1872" y="1008"/>
                </a:cxn>
              </a:cxnLst>
              <a:rect l="0" t="0" r="r" b="b"/>
              <a:pathLst>
                <a:path w="1872" h="1008">
                  <a:moveTo>
                    <a:pt x="0" y="0"/>
                  </a:moveTo>
                  <a:cubicBezTo>
                    <a:pt x="492" y="204"/>
                    <a:pt x="984" y="408"/>
                    <a:pt x="1296" y="576"/>
                  </a:cubicBezTo>
                  <a:cubicBezTo>
                    <a:pt x="1608" y="744"/>
                    <a:pt x="1740" y="876"/>
                    <a:pt x="1872" y="100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0310" name="Freeform 22"/>
            <p:cNvSpPr>
              <a:spLocks/>
            </p:cNvSpPr>
            <p:nvPr/>
          </p:nvSpPr>
          <p:spPr bwMode="auto">
            <a:xfrm flipH="1">
              <a:off x="8784" y="5040"/>
              <a:ext cx="720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6" y="576"/>
                </a:cxn>
                <a:cxn ang="0">
                  <a:pos x="1872" y="1008"/>
                </a:cxn>
              </a:cxnLst>
              <a:rect l="0" t="0" r="r" b="b"/>
              <a:pathLst>
                <a:path w="1872" h="1008">
                  <a:moveTo>
                    <a:pt x="0" y="0"/>
                  </a:moveTo>
                  <a:cubicBezTo>
                    <a:pt x="492" y="204"/>
                    <a:pt x="984" y="408"/>
                    <a:pt x="1296" y="576"/>
                  </a:cubicBezTo>
                  <a:cubicBezTo>
                    <a:pt x="1608" y="744"/>
                    <a:pt x="1740" y="876"/>
                    <a:pt x="1872" y="100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0311" name="Freeform 23"/>
            <p:cNvSpPr>
              <a:spLocks/>
            </p:cNvSpPr>
            <p:nvPr/>
          </p:nvSpPr>
          <p:spPr bwMode="auto">
            <a:xfrm flipH="1">
              <a:off x="9936" y="5040"/>
              <a:ext cx="864" cy="10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6" y="576"/>
                </a:cxn>
                <a:cxn ang="0">
                  <a:pos x="1872" y="1008"/>
                </a:cxn>
              </a:cxnLst>
              <a:rect l="0" t="0" r="r" b="b"/>
              <a:pathLst>
                <a:path w="1872" h="1008">
                  <a:moveTo>
                    <a:pt x="0" y="0"/>
                  </a:moveTo>
                  <a:cubicBezTo>
                    <a:pt x="492" y="204"/>
                    <a:pt x="984" y="408"/>
                    <a:pt x="1296" y="576"/>
                  </a:cubicBezTo>
                  <a:cubicBezTo>
                    <a:pt x="1608" y="744"/>
                    <a:pt x="1740" y="876"/>
                    <a:pt x="1872" y="100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Стандартизация</a:t>
            </a:r>
            <a:endParaRPr lang="ru-RU" sz="2400" dirty="0"/>
          </a:p>
        </p:txBody>
      </p:sp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1043608" y="1268760"/>
            <a:ext cx="810039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показатель качества ЖУ;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предельные отклонения показателя качества;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параметры жилого дома, обеспечивающие качество жилищных услуг;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отклонения параметров жилого дома от проектных;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срок эффективной эксплуатации элементов жилого дома.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07704" y="2924944"/>
          <a:ext cx="5582920" cy="2209800"/>
        </p:xfrm>
        <a:graphic>
          <a:graphicData uri="http://schemas.openxmlformats.org/drawingml/2006/table">
            <a:tbl>
              <a:tblPr/>
              <a:tblGrid>
                <a:gridCol w="1620520"/>
                <a:gridCol w="39624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Вид услуги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Обеспечение проектного температурного режима в квартире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Показатели качества услуги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Температура воздуха в квартире во время отопительного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сезона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Значение показателя качества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+ 18  -  +21 град.С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Предельное значение для оценки услуги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+ 17  -  +24 град.С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Показатель качества наружных стен жилого дома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Сопротивление теплопередаче ограждающих конструкций (наружных стен)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Значение показателя качества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Соответствует или не соответствует проектному значению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26064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Особо важное значение имеет разработка стандарта на следующий вид услуги: обеспечение минимального эффективного срока эксплуатации элементов жилого дома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79712" y="2492896"/>
          <a:ext cx="5581015" cy="2926080"/>
        </p:xfrm>
        <a:graphic>
          <a:graphicData uri="http://schemas.openxmlformats.org/drawingml/2006/table">
            <a:tbl>
              <a:tblPr/>
              <a:tblGrid>
                <a:gridCol w="1530350"/>
                <a:gridCol w="1260475"/>
                <a:gridCol w="1169670"/>
                <a:gridCol w="162052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Вид услуги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Элемент жилого дома и внутридомового оборудования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Виды работ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Минимальный эффективный срок эксплуатации жилищного фонда (долговечность)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1.Обеспечение температурно-влажностного режима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2. Обеспечение конструктивной прочности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3.Обеспечение теплопроводности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Стены внутри-подъездные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Герметизация по графику межремонтного цикла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8 лет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Обеспечение эффективного минимального срока эксплуатации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Трубопровод горячей воды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По графику межремонтного цикла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10 лет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1"/>
          <p:cNvSpPr>
            <a:spLocks noChangeArrowheads="1"/>
          </p:cNvSpPr>
          <p:nvPr/>
        </p:nvSpPr>
        <p:spPr bwMode="auto">
          <a:xfrm>
            <a:off x="1043608" y="105108"/>
            <a:ext cx="79208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реализации системы управления качеством: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разработать и установить нормативы физического износа на каждую категорию(серию) жилых домов, их элементов, при которых возможна их эффективная эксплуатация или снос;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разработать и установить нормативы потребления материально-технических и топливно-энергетических ресурсов на поддержание сохранности дома по каждой категории (серии) жилых домов, их элементов при минимальном эффективном сроке их эксплуатации.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91680" y="1340768"/>
          <a:ext cx="5410200" cy="1280160"/>
        </p:xfrm>
        <a:graphic>
          <a:graphicData uri="http://schemas.openxmlformats.org/drawingml/2006/table">
            <a:tbl>
              <a:tblPr/>
              <a:tblGrid>
                <a:gridCol w="1689100"/>
                <a:gridCol w="1170305"/>
                <a:gridCol w="255079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Физический износ в %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Использование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Преимущественный вид работ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0-15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эксплуатация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Техническое обслуживание, текущий ремонт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15-50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эксплуатация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То же и капитальный ремонт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50-70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эксплуатация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Капитальный ремонт, модернизация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70-80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эксплуатация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Реконструкция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Свыше 80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снос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2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Строительство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91680" y="2780928"/>
          <a:ext cx="6017260" cy="3505200"/>
        </p:xfrm>
        <a:graphic>
          <a:graphicData uri="http://schemas.openxmlformats.org/drawingml/2006/table">
            <a:tbl>
              <a:tblPr/>
              <a:tblGrid>
                <a:gridCol w="791845"/>
                <a:gridCol w="723900"/>
                <a:gridCol w="537210"/>
                <a:gridCol w="629920"/>
                <a:gridCol w="810260"/>
                <a:gridCol w="539750"/>
                <a:gridCol w="630555"/>
                <a:gridCol w="723900"/>
                <a:gridCol w="62992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до ремонта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после ремонта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снижение физического износа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Элементы здания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удельный вес в стоимости здания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износ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общий износ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удельный вес в стоимости здания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износ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общий износ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элементов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всего здания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фундаменты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стены, перегородки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Перекрытия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Крыши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Полы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Проемы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Отделка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Внутренние инж. устройства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Прочие элементы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Проблемы оценки физического износа</a:t>
            </a:r>
            <a:endParaRPr lang="ru-RU" sz="24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28586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ВЕДОМСТВЕННЫЕ СТРОИТЕЛЬНЫЕ НОРМЫ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ОЦЕНКИ ФИЗИЧЕСКОГО ИЗНОСА ЖИЛЫХ ЗДАНИЙ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ВСН 53-86(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571744"/>
            <a:ext cx="1343028" cy="67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286124"/>
            <a:ext cx="5053021" cy="30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2143116"/>
            <a:ext cx="708665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3571876"/>
            <a:ext cx="6843720" cy="107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Проблемы оценки физического износа</a:t>
            </a:r>
            <a:endParaRPr lang="ru-RU" sz="2400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142984"/>
            <a:ext cx="3500025" cy="538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Проблемы оценки физического износа</a:t>
            </a:r>
            <a:endParaRPr lang="ru-RU" sz="2400" dirty="0"/>
          </a:p>
        </p:txBody>
      </p:sp>
      <p:pic>
        <p:nvPicPr>
          <p:cNvPr id="4" name="Рисунок 3" descr="IMG_02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285860"/>
            <a:ext cx="3857652" cy="2571768"/>
          </a:xfrm>
          <a:prstGeom prst="rect">
            <a:avLst/>
          </a:prstGeom>
        </p:spPr>
      </p:pic>
      <p:pic>
        <p:nvPicPr>
          <p:cNvPr id="5" name="Рисунок 4" descr="IMG_02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3857628"/>
            <a:ext cx="4214810" cy="2809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Проблемы оценки физического износа</a:t>
            </a:r>
            <a:endParaRPr lang="ru-RU" sz="2400" dirty="0"/>
          </a:p>
        </p:txBody>
      </p:sp>
      <p:pic>
        <p:nvPicPr>
          <p:cNvPr id="3" name="Рисунок 2" descr="IMG_02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071546"/>
            <a:ext cx="3643338" cy="2428892"/>
          </a:xfrm>
          <a:prstGeom prst="rect">
            <a:avLst/>
          </a:prstGeom>
        </p:spPr>
      </p:pic>
      <p:pic>
        <p:nvPicPr>
          <p:cNvPr id="4" name="Рисунок 3" descr="IMG_02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1071546"/>
            <a:ext cx="3643306" cy="2428870"/>
          </a:xfrm>
          <a:prstGeom prst="rect">
            <a:avLst/>
          </a:prstGeom>
        </p:spPr>
      </p:pic>
      <p:pic>
        <p:nvPicPr>
          <p:cNvPr id="5" name="Рисунок 4" descr="IMG_02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3042" y="3714752"/>
            <a:ext cx="4143372" cy="276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Проблемы оценки физического износа</a:t>
            </a:r>
            <a:endParaRPr lang="ru-RU" sz="2400" dirty="0"/>
          </a:p>
        </p:txBody>
      </p:sp>
      <p:pic>
        <p:nvPicPr>
          <p:cNvPr id="3" name="Рисунок 2" descr="IMG_02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875083" y="1982380"/>
            <a:ext cx="3321867" cy="2214578"/>
          </a:xfrm>
          <a:prstGeom prst="rect">
            <a:avLst/>
          </a:prstGeom>
        </p:spPr>
      </p:pic>
      <p:pic>
        <p:nvPicPr>
          <p:cNvPr id="4" name="Рисунок 3" descr="IMG_02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1500174"/>
            <a:ext cx="4464843" cy="29765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5143512"/>
            <a:ext cx="1343028" cy="67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72066" y="521495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 25%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286644" y="3286124"/>
            <a:ext cx="879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50%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Способы обеспечения качества эксплуатации здания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1988840"/>
            <a:ext cx="264320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Безопасность</a:t>
            </a:r>
            <a:endParaRPr lang="ru-RU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004048" y="1423810"/>
            <a:ext cx="2805517" cy="1815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Мониторинг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технического состояния</a:t>
            </a:r>
          </a:p>
          <a:p>
            <a:pPr marL="228600" marR="0" lvl="0" indent="-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aseline="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Предупреждение преждевременного износа</a:t>
            </a:r>
          </a:p>
          <a:p>
            <a:pPr marL="228600" marR="0" lvl="0" indent="-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Устранение физического износа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16200000">
            <a:off x="4535141" y="2025699"/>
            <a:ext cx="142876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19672" y="4221088"/>
            <a:ext cx="264320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Комфортные условия</a:t>
            </a:r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 rot="16200000">
            <a:off x="4463133" y="4257947"/>
            <a:ext cx="142876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004048" y="3321859"/>
            <a:ext cx="2805517" cy="24622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Мониторинг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технического состояния</a:t>
            </a:r>
          </a:p>
          <a:p>
            <a:pPr marL="228600" marR="0" lvl="0" indent="-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aseline="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Предупреждение преждевременного износа</a:t>
            </a:r>
          </a:p>
          <a:p>
            <a:pPr marL="228600" marR="0" lvl="0" indent="-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Устранение физического износа</a:t>
            </a:r>
          </a:p>
          <a:p>
            <a:pPr marL="228600" marR="0" lvl="0" indent="-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aseline="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Оперативное устранение возникших неисправностей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Проблемы оценки физического износа</a:t>
            </a:r>
            <a:endParaRPr lang="ru-RU" sz="24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571612"/>
            <a:ext cx="716285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643182"/>
            <a:ext cx="6824668" cy="1459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3733793"/>
            <a:ext cx="2141539" cy="312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Проблемы оценки физического износа</a:t>
            </a:r>
            <a:endParaRPr lang="ru-RU" sz="2400" dirty="0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714488"/>
            <a:ext cx="720928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Проблемы оценки физического износа</a:t>
            </a:r>
            <a:endParaRPr lang="ru-RU" sz="2400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4643446"/>
            <a:ext cx="6858080" cy="193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571612"/>
            <a:ext cx="546656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Параметры, определяющие качество эксплуатации</a:t>
            </a:r>
            <a:endParaRPr lang="ru-RU" sz="2400" dirty="0"/>
          </a:p>
        </p:txBody>
      </p:sp>
      <p:pic>
        <p:nvPicPr>
          <p:cNvPr id="4" name="Picture 2" descr="C:\Users\Нина\Documents\ДПО\для дпо жилинспекция\лекция 1\4_6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0834" y="1500174"/>
            <a:ext cx="5977927" cy="36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14612" y="5143512"/>
            <a:ext cx="5643602" cy="92333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dirty="0" smtClean="0"/>
              <a:t>1 – Величина отклонения параметра</a:t>
            </a:r>
          </a:p>
          <a:p>
            <a:r>
              <a:rPr lang="ru-RU" dirty="0" smtClean="0"/>
              <a:t>2 – Продолжительность отклонения параметра</a:t>
            </a:r>
          </a:p>
          <a:p>
            <a:r>
              <a:rPr lang="ru-RU" dirty="0" smtClean="0"/>
              <a:t>3 – Частота (повторяемость) отклонения параметра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Система ППР АП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Система ППР ПС</a:t>
            </a:r>
            <a:endParaRPr lang="ru-RU" sz="2000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928662" y="1714488"/>
          <a:ext cx="4071966" cy="171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AutoCAD Drawing" r:id="rId4" imgW="8420100" imgH="4686300" progId="AutoCAD.Drawing.17">
                  <p:embed/>
                </p:oleObj>
              </mc:Choice>
              <mc:Fallback>
                <p:oleObj name="AutoCAD Drawing" r:id="rId4" imgW="8420100" imgH="4686300" progId="AutoCAD.Drawing.17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714488"/>
                        <a:ext cx="4071966" cy="1713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430728" y="3286124"/>
          <a:ext cx="4565102" cy="3449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Worksheet" r:id="rId7" imgW="5067300" imgH="3829050" progId="Excel.Sheet.8">
                  <p:embed/>
                </p:oleObj>
              </mc:Choice>
              <mc:Fallback>
                <p:oleObj name="Worksheet" r:id="rId7" imgW="5067300" imgH="3829050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728" y="3286124"/>
                        <a:ext cx="4565102" cy="34495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5364088" y="3933056"/>
          <a:ext cx="34194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Формула" r:id="rId9" imgW="3416300" imgH="508000" progId="Equation.3">
                  <p:embed/>
                </p:oleObj>
              </mc:Choice>
              <mc:Fallback>
                <p:oleObj name="Формула" r:id="rId9" imgW="3416300" imgH="5080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3933056"/>
                        <a:ext cx="341947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3" descr="Безимени-8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8104" y="4869160"/>
            <a:ext cx="3203564" cy="178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По числу минимальных восстановлений</a:t>
            </a:r>
            <a:endParaRPr lang="ru-RU" sz="2000" dirty="0"/>
          </a:p>
        </p:txBody>
      </p:sp>
      <p:pic>
        <p:nvPicPr>
          <p:cNvPr id="8" name="Содержимое 3" descr="Безимени-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14942" y="1785926"/>
            <a:ext cx="3140075" cy="3390900"/>
          </a:xfrm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28596" y="3903998"/>
            <a:ext cx="4743456" cy="2954002"/>
          </a:xfrm>
          <a:prstGeom prst="rect">
            <a:avLst/>
          </a:prstGeom>
          <a:noFill/>
        </p:spPr>
      </p:pic>
      <p:pic>
        <p:nvPicPr>
          <p:cNvPr id="24606" name="Picture 30" descr="2_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3" y="1349846"/>
            <a:ext cx="3786214" cy="232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Управление качеством эксплуатации</a:t>
            </a:r>
            <a:endParaRPr lang="ru-RU" sz="2400" dirty="0"/>
          </a:p>
        </p:txBody>
      </p: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1928794" y="1714488"/>
            <a:ext cx="6500858" cy="4929222"/>
            <a:chOff x="1874" y="6554"/>
            <a:chExt cx="8664" cy="5968"/>
          </a:xfrm>
        </p:grpSpPr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1874" y="6554"/>
              <a:ext cx="1820" cy="10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3600" tIns="3600" rIns="3600" bIns="36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конструктивные  и технологические особенности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8945" y="6593"/>
              <a:ext cx="1511" cy="10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3600" tIns="3600" rIns="3600" bIns="36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Техническое состояние объекта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895" y="6593"/>
              <a:ext cx="2035" cy="15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ru-RU" sz="1400" dirty="0" smtClean="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Стратегия службы эксплуатации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874" y="7763"/>
              <a:ext cx="1820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3600" tIns="3600" rIns="3600" bIns="36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Ремонтопригодность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8885" y="7763"/>
              <a:ext cx="1653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3600" tIns="3600" rIns="3600" bIns="36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Безотказность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долговечность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63" y="8738"/>
              <a:ext cx="2035" cy="54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Стратегия ремонтов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3527" y="8738"/>
              <a:ext cx="2035" cy="54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Производительность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3527" y="9791"/>
              <a:ext cx="2035" cy="11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1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Величина и продолжительность</a:t>
              </a: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 существования неисправности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6092" y="9830"/>
              <a:ext cx="2035" cy="11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1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Частота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 возникновения неисправностей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3698" y="8387"/>
              <a:ext cx="570" cy="35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flipH="1">
              <a:off x="4838" y="8153"/>
              <a:ext cx="855" cy="5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6149" y="8153"/>
              <a:ext cx="912" cy="585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4610" y="9323"/>
              <a:ext cx="1" cy="42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9683" y="8426"/>
              <a:ext cx="1" cy="40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H="1">
              <a:off x="4553" y="12521"/>
              <a:ext cx="513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V="1">
              <a:off x="4496" y="10961"/>
              <a:ext cx="1" cy="15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7232" y="9323"/>
              <a:ext cx="1" cy="50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6377" y="11273"/>
              <a:ext cx="1653" cy="93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Загруженность эксплуатационной службы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7175" y="11000"/>
              <a:ext cx="1" cy="27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 flipH="1">
              <a:off x="5921" y="11780"/>
              <a:ext cx="456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V="1">
              <a:off x="5921" y="8972"/>
              <a:ext cx="1" cy="284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H="1">
              <a:off x="5579" y="9011"/>
              <a:ext cx="342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>
              <a:off x="8030" y="11819"/>
              <a:ext cx="399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 flipV="1">
              <a:off x="8486" y="7061"/>
              <a:ext cx="1" cy="475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>
              <a:off x="8486" y="7061"/>
              <a:ext cx="456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auto">
            <a:xfrm flipH="1">
              <a:off x="8144" y="10337"/>
              <a:ext cx="153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auto">
            <a:xfrm>
              <a:off x="1931" y="9726"/>
              <a:ext cx="6270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auto">
            <a:xfrm>
              <a:off x="8201" y="9726"/>
              <a:ext cx="1" cy="136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lg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auto">
            <a:xfrm flipH="1">
              <a:off x="1931" y="11091"/>
              <a:ext cx="6270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lg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auto">
            <a:xfrm flipV="1">
              <a:off x="1931" y="9726"/>
              <a:ext cx="1" cy="136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lg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Text Box 32"/>
            <p:cNvSpPr txBox="1">
              <a:spLocks noChangeArrowheads="1"/>
            </p:cNvSpPr>
            <p:nvPr/>
          </p:nvSpPr>
          <p:spPr bwMode="auto">
            <a:xfrm>
              <a:off x="2045" y="9375"/>
              <a:ext cx="855" cy="19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1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Показатели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1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эксплуатационной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1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 эффективности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Зависимость частот отказов и ремонтов от межремонтного периода</a:t>
            </a:r>
            <a:endParaRPr lang="ru-RU" sz="1800" dirty="0"/>
          </a:p>
        </p:txBody>
      </p:sp>
      <p:pic>
        <p:nvPicPr>
          <p:cNvPr id="3" name="Рисунок 2" descr="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428736"/>
            <a:ext cx="1626564" cy="1500198"/>
          </a:xfrm>
          <a:prstGeom prst="rect">
            <a:avLst/>
          </a:prstGeom>
        </p:spPr>
      </p:pic>
      <p:pic>
        <p:nvPicPr>
          <p:cNvPr id="4" name="Рисунок 3" descr="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3357562"/>
            <a:ext cx="2505485" cy="2297108"/>
          </a:xfrm>
          <a:prstGeom prst="rect">
            <a:avLst/>
          </a:prstGeom>
        </p:spPr>
      </p:pic>
      <p:pic>
        <p:nvPicPr>
          <p:cNvPr id="5" name="Содержимое 4" descr="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2643182"/>
            <a:ext cx="2805481" cy="24717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43306" y="135729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Плановых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278605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Аварийных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43636" y="214311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Всех типов</a:t>
            </a:r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6000768"/>
            <a:ext cx="4381500" cy="495300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Стратегии ремонтов</a:t>
            </a:r>
            <a:endParaRPr lang="ru-RU" sz="1800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214414" y="1071546"/>
            <a:ext cx="2843217" cy="3057531"/>
          </a:xfrm>
          <a:prstGeom prst="triangl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" name="Группа 3"/>
          <p:cNvGrpSpPr/>
          <p:nvPr/>
        </p:nvGrpSpPr>
        <p:grpSpPr>
          <a:xfrm>
            <a:off x="1500166" y="1357298"/>
            <a:ext cx="2143140" cy="785818"/>
            <a:chOff x="3806189" y="413690"/>
            <a:chExt cx="2674620" cy="97405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806189" y="413690"/>
              <a:ext cx="2674620" cy="974050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3853738" y="461239"/>
              <a:ext cx="2579522" cy="8789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По календарной наработке</a:t>
              </a:r>
              <a:endParaRPr lang="ru-RU" sz="1400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071538" y="2357430"/>
            <a:ext cx="2428892" cy="642942"/>
            <a:chOff x="3806189" y="1509496"/>
            <a:chExt cx="2674620" cy="97405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806189" y="1509496"/>
              <a:ext cx="2674620" cy="974050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3853738" y="1557045"/>
              <a:ext cx="2579522" cy="8789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По состоянию</a:t>
              </a:r>
              <a:endParaRPr lang="ru-RU" sz="14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000100" y="3286124"/>
            <a:ext cx="2286016" cy="785818"/>
            <a:chOff x="3806189" y="2605303"/>
            <a:chExt cx="2674620" cy="97405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806189" y="2605303"/>
              <a:ext cx="2674620" cy="974050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3853738" y="2652852"/>
              <a:ext cx="2579522" cy="8789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По заданному интервалу времени между двумя последовательными авариями</a:t>
              </a:r>
              <a:endParaRPr lang="ru-RU" sz="1400" kern="1200" dirty="0"/>
            </a:p>
          </p:txBody>
        </p:sp>
      </p:grpSp>
      <p:graphicFrame>
        <p:nvGraphicFramePr>
          <p:cNvPr id="13" name="Содержимое 4"/>
          <p:cNvGraphicFramePr>
            <a:graphicFrameLocks/>
          </p:cNvGraphicFramePr>
          <p:nvPr/>
        </p:nvGraphicFramePr>
        <p:xfrm>
          <a:off x="4071934" y="1500174"/>
          <a:ext cx="4929228" cy="3810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2307"/>
                <a:gridCol w="1232307"/>
                <a:gridCol w="1232307"/>
                <a:gridCol w="1232307"/>
              </a:tblGrid>
              <a:tr h="6145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Планирование ремонтов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Снижение числа аварий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Изменение эксплуатационных затрат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Риск по 10 балльной шкале</a:t>
                      </a:r>
                      <a:endParaRPr lang="ru-RU" sz="1200" dirty="0"/>
                    </a:p>
                  </a:txBody>
                  <a:tcPr/>
                </a:tc>
              </a:tr>
              <a:tr h="8877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По календарной наработке</a:t>
                      </a:r>
                    </a:p>
                    <a:p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 45 %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         20-60%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 anchor="ctr"/>
                </a:tc>
              </a:tr>
              <a:tr h="47800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 состоянию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 10%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           5-20%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 anchor="ctr"/>
                </a:tc>
              </a:tr>
              <a:tr h="170715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 интервалу времени между двумя последовательными</a:t>
                      </a:r>
                      <a:r>
                        <a:rPr lang="ru-RU" sz="1400" baseline="0" dirty="0" smtClean="0"/>
                        <a:t> авариями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 – 39%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+          15-25%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Общественно значимые экономические издержки, связанные с эксплуатацией объекта</a:t>
            </a:r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1714488"/>
            <a:ext cx="257176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 – затраты, связанные с выполнением плановых и аварийных ремонтов</a:t>
            </a:r>
          </a:p>
          <a:p>
            <a:r>
              <a:rPr lang="ru-RU" sz="1400" dirty="0" smtClean="0"/>
              <a:t>2 – издержки, вызванные неисправным состоянием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400" dirty="0" smtClean="0"/>
              <a:t>3- издержки, вызванные неполным использованием ресурса объекта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857496"/>
            <a:ext cx="1743075" cy="381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71538" y="4143380"/>
            <a:ext cx="2286016" cy="92333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Интенсивность эксплуатационных затрат</a:t>
            </a:r>
            <a:endParaRPr lang="ru-RU" dirty="0"/>
          </a:p>
        </p:txBody>
      </p:sp>
      <p:graphicFrame>
        <p:nvGraphicFramePr>
          <p:cNvPr id="48130" name="Object 2" descr="Букет"/>
          <p:cNvGraphicFramePr>
            <a:graphicFrameLocks noChangeAspect="1"/>
          </p:cNvGraphicFramePr>
          <p:nvPr/>
        </p:nvGraphicFramePr>
        <p:xfrm>
          <a:off x="3500430" y="4143380"/>
          <a:ext cx="11525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Формула" r:id="rId6" imgW="545760" imgH="406080" progId="Equation.3">
                  <p:embed/>
                </p:oleObj>
              </mc:Choice>
              <mc:Fallback>
                <p:oleObj name="Формула" r:id="rId6" imgW="545760" imgH="406080" progId="Equation.3">
                  <p:embed/>
                  <p:pic>
                    <p:nvPicPr>
                      <p:cNvPr id="0" name="Picture 2" descr="Буке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4143380"/>
                        <a:ext cx="1152525" cy="857250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5715017"/>
            <a:ext cx="7858180" cy="476250"/>
          </a:xfrm>
          <a:prstGeom prst="rect">
            <a:avLst/>
          </a:prstGeom>
          <a:noFill/>
        </p:spPr>
      </p:pic>
      <p:pic>
        <p:nvPicPr>
          <p:cNvPr id="9" name="Picture 2" descr="1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86380" y="1428736"/>
            <a:ext cx="3610194" cy="422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500562" y="2357430"/>
          <a:ext cx="4549772" cy="1067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Image" r:id="rId4" imgW="4977778" imgH="1168254" progId="">
                  <p:embed/>
                </p:oleObj>
              </mc:Choice>
              <mc:Fallback>
                <p:oleObj name="Image" r:id="rId4" imgW="4977778" imgH="116825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2" y="2357430"/>
                        <a:ext cx="4549772" cy="10678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000504"/>
            <a:ext cx="2951162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29256" y="3929066"/>
            <a:ext cx="3005138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714744" y="5500702"/>
            <a:ext cx="1643074" cy="457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132033" y="714356"/>
          <a:ext cx="4377224" cy="3073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8" imgW="3584000" imgH="2518857" progId="">
                  <p:embed/>
                </p:oleObj>
              </mc:Choice>
              <mc:Fallback>
                <p:oleObj r:id="rId8" imgW="3584000" imgH="2518857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033" y="714356"/>
                        <a:ext cx="4377224" cy="30731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786050" y="142852"/>
            <a:ext cx="4729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Концепция  безопасной эксплуатации зданий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Оптимизация затрат, связанных с эксплуатацией объекта</a:t>
            </a:r>
            <a:endParaRPr lang="ru-RU" sz="1800" dirty="0"/>
          </a:p>
        </p:txBody>
      </p:sp>
      <p:pic>
        <p:nvPicPr>
          <p:cNvPr id="5" name="Рисунок 4" descr="Без имени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1643050"/>
            <a:ext cx="5359400" cy="3797300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5486400"/>
            <a:ext cx="4643470" cy="137160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85728"/>
            <a:ext cx="7000924" cy="30777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Извлечения из Правил содержания общего имущества в многоквартирном доме </a:t>
            </a:r>
          </a:p>
        </p:txBody>
      </p:sp>
      <p:sp>
        <p:nvSpPr>
          <p:cNvPr id="41987" name="Rectangle 1"/>
          <p:cNvSpPr>
            <a:spLocks noChangeArrowheads="1"/>
          </p:cNvSpPr>
          <p:nvPr/>
        </p:nvSpPr>
        <p:spPr bwMode="auto">
          <a:xfrm>
            <a:off x="1143000" y="1500188"/>
            <a:ext cx="764381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584200"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24. Сведения о составе и состоянии общего имущества отражаются в технической документации на многоквартирный дом. Техническая документация на многоквартирный дом включает в себя:</a:t>
            </a:r>
            <a:endParaRPr lang="ru-RU" sz="1200" dirty="0">
              <a:cs typeface="Times New Roman" pitchFamily="18" charset="0"/>
            </a:endParaRPr>
          </a:p>
          <a:p>
            <a:pPr indent="584200" algn="just" eaLnBrk="0" hangingPunct="0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а) документы технического учета жилищного фонда, содержащие сведения о состоянии общего имущества;</a:t>
            </a:r>
            <a:endParaRPr lang="ru-RU" sz="1200" dirty="0">
              <a:cs typeface="Times New Roman" pitchFamily="18" charset="0"/>
            </a:endParaRPr>
          </a:p>
          <a:p>
            <a:pPr indent="584200" algn="just" eaLnBrk="0" hangingPunct="0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б) документы (акты) о приемке результатов работ;</a:t>
            </a:r>
            <a:endParaRPr lang="ru-RU" sz="1200" dirty="0">
              <a:cs typeface="Times New Roman" pitchFamily="18" charset="0"/>
            </a:endParaRPr>
          </a:p>
          <a:p>
            <a:pPr indent="584200" algn="just" eaLnBrk="0" hangingPunct="0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в) акты осмотра, проверки состояния (испытания) инженерных коммуникаций, приборов учета, механического, электрического, санитарно-технического и иного оборудования, обслуживающего более одного помещения в многоквартирном доме, конструктивных частей многоквартирного дома (крыши, ограждающих несущих и ненесущих конструкций многоквартирного дома, объектов, расположенных на земельном участке, и других частей общего имущества) на соответствие их эксплуатационных качеств установленным требованиям;</a:t>
            </a:r>
            <a:endParaRPr lang="ru-RU" sz="1200" dirty="0">
              <a:cs typeface="Times New Roman" pitchFamily="18" charset="0"/>
            </a:endParaRPr>
          </a:p>
          <a:p>
            <a:pPr indent="584200" algn="just" eaLnBrk="0" hangingPunct="0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г) </a:t>
            </a:r>
            <a:r>
              <a:rPr lang="ru-RU" sz="1400" dirty="0">
                <a:solidFill>
                  <a:srgbClr val="FF0000"/>
                </a:solidFill>
                <a:cs typeface="Times New Roman" pitchFamily="18" charset="0"/>
              </a:rPr>
              <a:t>инструкцию по эксплуатации 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многоквартирного дома по форме, установленной федеральным органом исполнительной власти, осуществляющим функции по выработке государственной политики и нормативному правовому регулированию в сфере строительства, архитектуры, градостроительства и жилищно-коммунального хозяйства.</a:t>
            </a:r>
            <a:endParaRPr lang="ru-RU" sz="1200" dirty="0">
              <a:cs typeface="Times New Roman" pitchFamily="18" charset="0"/>
            </a:endParaRPr>
          </a:p>
          <a:p>
            <a:pPr indent="584200" algn="just" eaLnBrk="0" hangingPunct="0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Указанная инструкция включает в себя рекомендации застройщика (подрядчика) по содержанию и ремонту общего имущества, рекомендуемые сроки службы отдельных частей общего имущества, а также может включать в себя рекомендации проектировщиков, поставщиков строительных материалов и оборудования, субподрядчиков.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551837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84200" algn="just"/>
            <a:r>
              <a:rPr lang="ru-RU" sz="2800" dirty="0" smtClean="0">
                <a:solidFill>
                  <a:srgbClr val="000000"/>
                </a:solidFill>
                <a:cs typeface="Times New Roman" pitchFamily="18" charset="0"/>
              </a:rPr>
              <a:t>Автор: </a:t>
            </a: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vk1958@mail.ru</a:t>
            </a:r>
            <a:endParaRPr lang="ru-RU" sz="2800" dirty="0"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3075057"/>
            <a:ext cx="802838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Все для МГСУ - </a:t>
            </a:r>
            <a:r>
              <a:rPr lang="en-US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hlinkClick r:id="rId3"/>
              </a:rPr>
              <a:t>http://allformgsu.ru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hlinkClick r:id="rId3"/>
              </a:rPr>
              <a:t>/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 smtClean="0"/>
              <a:t>- Учебный портал для студентов.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Нина\Documents\ДПО\для дпо жилинспекция\лекция 1\4_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75" y="214313"/>
            <a:ext cx="5957888" cy="363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428728" y="285728"/>
            <a:ext cx="7000924" cy="369332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понятия теории надежности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graphicFrame>
        <p:nvGraphicFramePr>
          <p:cNvPr id="4098" name="Object 1"/>
          <p:cNvGraphicFramePr>
            <a:graphicFrameLocks noChangeAspect="1"/>
          </p:cNvGraphicFramePr>
          <p:nvPr/>
        </p:nvGraphicFramePr>
        <p:xfrm>
          <a:off x="6572250" y="2071688"/>
          <a:ext cx="1143000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Формула" r:id="rId5" imgW="711200" imgH="647700" progId="Equation.3">
                  <p:embed/>
                </p:oleObj>
              </mc:Choice>
              <mc:Fallback>
                <p:oleObj name="Формула" r:id="rId5" imgW="711200" imgH="647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0" y="2071688"/>
                        <a:ext cx="1143000" cy="1036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Прямоугольник 5"/>
          <p:cNvSpPr>
            <a:spLocks noChangeArrowheads="1"/>
          </p:cNvSpPr>
          <p:nvPr/>
        </p:nvSpPr>
        <p:spPr bwMode="auto">
          <a:xfrm>
            <a:off x="1500188" y="3143250"/>
            <a:ext cx="6929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i="1">
                <a:latin typeface="Corbel" pitchFamily="34" charset="0"/>
              </a:rPr>
              <a:t>Безотказность -это свойство объекта выполнять свои функции в течение какого-либо заданного промежутка времени без перерывов на восстановление.</a:t>
            </a:r>
          </a:p>
        </p:txBody>
      </p:sp>
      <p:sp>
        <p:nvSpPr>
          <p:cNvPr id="4103" name="Прямоугольник 6"/>
          <p:cNvSpPr>
            <a:spLocks noChangeArrowheads="1"/>
          </p:cNvSpPr>
          <p:nvPr/>
        </p:nvSpPr>
        <p:spPr bwMode="auto">
          <a:xfrm>
            <a:off x="1571625" y="4000500"/>
            <a:ext cx="70008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i="1">
                <a:latin typeface="Corbel" pitchFamily="34" charset="0"/>
              </a:rPr>
              <a:t>Долговечность</a:t>
            </a:r>
            <a:r>
              <a:rPr lang="ru-RU" sz="1400">
                <a:latin typeface="Corbel" pitchFamily="34" charset="0"/>
              </a:rPr>
              <a:t> – это свойство объекта сохранять работоспособность до наступления предельного состояния с необходимыми перерывами для технического обслуживания и ремонтов</a:t>
            </a:r>
          </a:p>
        </p:txBody>
      </p:sp>
      <p:sp>
        <p:nvSpPr>
          <p:cNvPr id="4104" name="Rectangle 4"/>
          <p:cNvSpPr>
            <a:spLocks noChangeArrowheads="1"/>
          </p:cNvSpPr>
          <p:nvPr/>
        </p:nvSpPr>
        <p:spPr bwMode="auto">
          <a:xfrm>
            <a:off x="1357313" y="4857750"/>
            <a:ext cx="742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 i="1">
                <a:latin typeface="Corbel" pitchFamily="34" charset="0"/>
              </a:rPr>
              <a:t>Ремонтопригодность – это свойство объекта, заключающееся в приспособленности к выполнению его ремонтов и технического обслуживания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Капитальный ремонт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500174"/>
            <a:ext cx="6715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Капитальный ремонт предназначен для устранения морального и физического износа здания или его отдельных конструкций</a:t>
            </a:r>
          </a:p>
        </p:txBody>
      </p:sp>
      <p:grpSp>
        <p:nvGrpSpPr>
          <p:cNvPr id="3" name="Группа 33"/>
          <p:cNvGrpSpPr/>
          <p:nvPr/>
        </p:nvGrpSpPr>
        <p:grpSpPr>
          <a:xfrm>
            <a:off x="642910" y="2501100"/>
            <a:ext cx="5000660" cy="2931554"/>
            <a:chOff x="642910" y="2501100"/>
            <a:chExt cx="5000660" cy="2931554"/>
          </a:xfrm>
        </p:grpSpPr>
        <p:cxnSp>
          <p:nvCxnSpPr>
            <p:cNvPr id="8" name="Прямая со стрелкой 7"/>
            <p:cNvCxnSpPr/>
            <p:nvPr/>
          </p:nvCxnSpPr>
          <p:spPr>
            <a:xfrm rot="5400000" flipH="1" flipV="1">
              <a:off x="214282" y="3571876"/>
              <a:ext cx="214314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 flipV="1">
              <a:off x="1285852" y="4572008"/>
              <a:ext cx="3857652" cy="7143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олилиния 13"/>
            <p:cNvSpPr/>
            <p:nvPr/>
          </p:nvSpPr>
          <p:spPr>
            <a:xfrm>
              <a:off x="1287262" y="2947386"/>
              <a:ext cx="1828800" cy="1100831"/>
            </a:xfrm>
            <a:custGeom>
              <a:avLst/>
              <a:gdLst>
                <a:gd name="connsiteX0" fmla="*/ 0 w 1828800"/>
                <a:gd name="connsiteY0" fmla="*/ 0 h 1100831"/>
                <a:gd name="connsiteX1" fmla="*/ 843379 w 1828800"/>
                <a:gd name="connsiteY1" fmla="*/ 195309 h 1100831"/>
                <a:gd name="connsiteX2" fmla="*/ 1438183 w 1828800"/>
                <a:gd name="connsiteY2" fmla="*/ 621437 h 1100831"/>
                <a:gd name="connsiteX3" fmla="*/ 1828800 w 1828800"/>
                <a:gd name="connsiteY3" fmla="*/ 1100831 h 1100831"/>
                <a:gd name="connsiteX4" fmla="*/ 1828800 w 1828800"/>
                <a:gd name="connsiteY4" fmla="*/ 1100831 h 110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0" h="1100831">
                  <a:moveTo>
                    <a:pt x="0" y="0"/>
                  </a:moveTo>
                  <a:cubicBezTo>
                    <a:pt x="301841" y="45868"/>
                    <a:pt x="603682" y="91736"/>
                    <a:pt x="843379" y="195309"/>
                  </a:cubicBezTo>
                  <a:cubicBezTo>
                    <a:pt x="1083076" y="298882"/>
                    <a:pt x="1273946" y="470517"/>
                    <a:pt x="1438183" y="621437"/>
                  </a:cubicBezTo>
                  <a:cubicBezTo>
                    <a:pt x="1602420" y="772357"/>
                    <a:pt x="1828800" y="1100831"/>
                    <a:pt x="1828800" y="1100831"/>
                  </a:cubicBezTo>
                  <a:lnTo>
                    <a:pt x="1828800" y="1100831"/>
                  </a:lnTo>
                </a:path>
              </a:pathLst>
            </a:cu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910" y="2786058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Р(0)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286380" y="435769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</a:t>
              </a:r>
              <a:endParaRPr lang="ru-RU" dirty="0"/>
            </a:p>
          </p:txBody>
        </p:sp>
        <p:cxnSp>
          <p:nvCxnSpPr>
            <p:cNvPr id="18" name="Прямая соединительная линия 17"/>
            <p:cNvCxnSpPr>
              <a:stCxn id="15" idx="3"/>
            </p:cNvCxnSpPr>
            <p:nvPr/>
          </p:nvCxnSpPr>
          <p:spPr>
            <a:xfrm>
              <a:off x="1285852" y="2970724"/>
              <a:ext cx="3357586" cy="2964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>
              <a:stCxn id="14" idx="3"/>
            </p:cNvCxnSpPr>
            <p:nvPr/>
          </p:nvCxnSpPr>
          <p:spPr>
            <a:xfrm flipH="1" flipV="1">
              <a:off x="3071802" y="3000372"/>
              <a:ext cx="44260" cy="1047845"/>
            </a:xfrm>
            <a:prstGeom prst="straightConnector1">
              <a:avLst/>
            </a:prstGeom>
            <a:ln>
              <a:solidFill>
                <a:srgbClr val="D61A06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олилиния 22"/>
            <p:cNvSpPr/>
            <p:nvPr/>
          </p:nvSpPr>
          <p:spPr>
            <a:xfrm>
              <a:off x="3071802" y="3000372"/>
              <a:ext cx="1828800" cy="1100831"/>
            </a:xfrm>
            <a:custGeom>
              <a:avLst/>
              <a:gdLst>
                <a:gd name="connsiteX0" fmla="*/ 0 w 1828800"/>
                <a:gd name="connsiteY0" fmla="*/ 0 h 1100831"/>
                <a:gd name="connsiteX1" fmla="*/ 843379 w 1828800"/>
                <a:gd name="connsiteY1" fmla="*/ 195309 h 1100831"/>
                <a:gd name="connsiteX2" fmla="*/ 1438183 w 1828800"/>
                <a:gd name="connsiteY2" fmla="*/ 621437 h 1100831"/>
                <a:gd name="connsiteX3" fmla="*/ 1828800 w 1828800"/>
                <a:gd name="connsiteY3" fmla="*/ 1100831 h 1100831"/>
                <a:gd name="connsiteX4" fmla="*/ 1828800 w 1828800"/>
                <a:gd name="connsiteY4" fmla="*/ 1100831 h 110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0" h="1100831">
                  <a:moveTo>
                    <a:pt x="0" y="0"/>
                  </a:moveTo>
                  <a:cubicBezTo>
                    <a:pt x="301841" y="45868"/>
                    <a:pt x="603682" y="91736"/>
                    <a:pt x="843379" y="195309"/>
                  </a:cubicBezTo>
                  <a:cubicBezTo>
                    <a:pt x="1083076" y="298882"/>
                    <a:pt x="1273946" y="470517"/>
                    <a:pt x="1438183" y="621437"/>
                  </a:cubicBezTo>
                  <a:cubicBezTo>
                    <a:pt x="1602420" y="772357"/>
                    <a:pt x="1828800" y="1100831"/>
                    <a:pt x="1828800" y="1100831"/>
                  </a:cubicBezTo>
                  <a:lnTo>
                    <a:pt x="1828800" y="1100831"/>
                  </a:lnTo>
                </a:path>
              </a:pathLst>
            </a:cu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2963851" y="4393413"/>
              <a:ext cx="357984" cy="794"/>
            </a:xfrm>
            <a:prstGeom prst="line">
              <a:avLst/>
            </a:prstGeom>
            <a:ln>
              <a:solidFill>
                <a:srgbClr val="D61A06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1785918" y="4786323"/>
              <a:ext cx="28575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Момент проведения капитального ремонта</a:t>
              </a:r>
              <a:endParaRPr lang="ru-RU" dirty="0"/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1500166" y="5643578"/>
            <a:ext cx="6786610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После </a:t>
            </a:r>
            <a:r>
              <a:rPr lang="ru-RU" dirty="0"/>
              <a:t>выполнении капитального ремонта безотказность </a:t>
            </a:r>
            <a:r>
              <a:rPr lang="ru-RU" dirty="0" smtClean="0"/>
              <a:t>объекта восстанавливается </a:t>
            </a:r>
            <a:r>
              <a:rPr lang="ru-RU" dirty="0"/>
              <a:t>до состояния близкого к новому изделию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Текущий ремонт</a:t>
            </a:r>
            <a:endParaRPr lang="ru-RU" sz="20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1000100" y="3071016"/>
            <a:ext cx="214314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2071670" y="4071148"/>
            <a:ext cx="3857652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лилиния 6"/>
          <p:cNvSpPr/>
          <p:nvPr/>
        </p:nvSpPr>
        <p:spPr>
          <a:xfrm>
            <a:off x="2073080" y="2446526"/>
            <a:ext cx="2570358" cy="1625415"/>
          </a:xfrm>
          <a:custGeom>
            <a:avLst/>
            <a:gdLst>
              <a:gd name="connsiteX0" fmla="*/ 0 w 1828800"/>
              <a:gd name="connsiteY0" fmla="*/ 0 h 1100831"/>
              <a:gd name="connsiteX1" fmla="*/ 843379 w 1828800"/>
              <a:gd name="connsiteY1" fmla="*/ 195309 h 1100831"/>
              <a:gd name="connsiteX2" fmla="*/ 1438183 w 1828800"/>
              <a:gd name="connsiteY2" fmla="*/ 621437 h 1100831"/>
              <a:gd name="connsiteX3" fmla="*/ 1828800 w 1828800"/>
              <a:gd name="connsiteY3" fmla="*/ 1100831 h 1100831"/>
              <a:gd name="connsiteX4" fmla="*/ 1828800 w 1828800"/>
              <a:gd name="connsiteY4" fmla="*/ 1100831 h 110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100831">
                <a:moveTo>
                  <a:pt x="0" y="0"/>
                </a:moveTo>
                <a:cubicBezTo>
                  <a:pt x="301841" y="45868"/>
                  <a:pt x="603682" y="91736"/>
                  <a:pt x="843379" y="195309"/>
                </a:cubicBezTo>
                <a:cubicBezTo>
                  <a:pt x="1083076" y="298882"/>
                  <a:pt x="1273946" y="470517"/>
                  <a:pt x="1438183" y="621437"/>
                </a:cubicBezTo>
                <a:cubicBezTo>
                  <a:pt x="1602420" y="772357"/>
                  <a:pt x="1828800" y="1100831"/>
                  <a:pt x="1828800" y="1100831"/>
                </a:cubicBezTo>
                <a:lnTo>
                  <a:pt x="1828800" y="1100831"/>
                </a:lnTo>
              </a:path>
            </a:pathLst>
          </a:cu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28728" y="228519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Р(0)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72198" y="385683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>
            <a:stCxn id="8" idx="3"/>
          </p:cNvCxnSpPr>
          <p:nvPr/>
        </p:nvCxnSpPr>
        <p:spPr>
          <a:xfrm>
            <a:off x="2071670" y="2469864"/>
            <a:ext cx="3357586" cy="2964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олилиния 11"/>
          <p:cNvSpPr/>
          <p:nvPr/>
        </p:nvSpPr>
        <p:spPr>
          <a:xfrm>
            <a:off x="3786182" y="3071810"/>
            <a:ext cx="1928826" cy="928695"/>
          </a:xfrm>
          <a:custGeom>
            <a:avLst/>
            <a:gdLst>
              <a:gd name="connsiteX0" fmla="*/ 0 w 1828800"/>
              <a:gd name="connsiteY0" fmla="*/ 0 h 1100831"/>
              <a:gd name="connsiteX1" fmla="*/ 843379 w 1828800"/>
              <a:gd name="connsiteY1" fmla="*/ 195309 h 1100831"/>
              <a:gd name="connsiteX2" fmla="*/ 1438183 w 1828800"/>
              <a:gd name="connsiteY2" fmla="*/ 621437 h 1100831"/>
              <a:gd name="connsiteX3" fmla="*/ 1828800 w 1828800"/>
              <a:gd name="connsiteY3" fmla="*/ 1100831 h 1100831"/>
              <a:gd name="connsiteX4" fmla="*/ 1828800 w 1828800"/>
              <a:gd name="connsiteY4" fmla="*/ 1100831 h 110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100831">
                <a:moveTo>
                  <a:pt x="0" y="0"/>
                </a:moveTo>
                <a:cubicBezTo>
                  <a:pt x="301841" y="45868"/>
                  <a:pt x="603682" y="91736"/>
                  <a:pt x="843379" y="195309"/>
                </a:cubicBezTo>
                <a:cubicBezTo>
                  <a:pt x="1083076" y="298882"/>
                  <a:pt x="1273946" y="470517"/>
                  <a:pt x="1438183" y="621437"/>
                </a:cubicBezTo>
                <a:cubicBezTo>
                  <a:pt x="1602420" y="772357"/>
                  <a:pt x="1828800" y="1100831"/>
                  <a:pt x="1828800" y="1100831"/>
                </a:cubicBezTo>
                <a:lnTo>
                  <a:pt x="1828800" y="1100831"/>
                </a:lnTo>
              </a:path>
            </a:pathLst>
          </a:cu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3428198" y="3644108"/>
            <a:ext cx="786612" cy="70644"/>
          </a:xfrm>
          <a:prstGeom prst="line">
            <a:avLst/>
          </a:prstGeom>
          <a:ln>
            <a:solidFill>
              <a:srgbClr val="D61A06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71736" y="4285463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Момент проведения текущего ремонта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500562" y="350043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214942" y="300037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14348" y="1071546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Текущие ремонты </a:t>
            </a:r>
            <a:r>
              <a:rPr lang="ru-RU" dirty="0" smtClean="0"/>
              <a:t> предназначены для предупреждения </a:t>
            </a:r>
            <a:r>
              <a:rPr lang="ru-RU" dirty="0"/>
              <a:t>преждевременного износа </a:t>
            </a:r>
            <a:r>
              <a:rPr lang="ru-RU" dirty="0" smtClean="0"/>
              <a:t>элементов здания </a:t>
            </a:r>
            <a:r>
              <a:rPr lang="ru-RU" dirty="0"/>
              <a:t>или </a:t>
            </a:r>
            <a:r>
              <a:rPr lang="ru-RU" dirty="0" smtClean="0"/>
              <a:t>восстановление их работоспособности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500166" y="5643578"/>
            <a:ext cx="6786610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После </a:t>
            </a:r>
            <a:r>
              <a:rPr lang="ru-RU" dirty="0"/>
              <a:t>выполнении </a:t>
            </a:r>
            <a:r>
              <a:rPr lang="ru-RU" dirty="0" smtClean="0"/>
              <a:t>текущего ремонта </a:t>
            </a:r>
            <a:r>
              <a:rPr lang="ru-RU" dirty="0"/>
              <a:t>безотказность </a:t>
            </a:r>
            <a:r>
              <a:rPr lang="ru-RU" dirty="0" smtClean="0"/>
              <a:t>объекта сохраняется на прежнем уровне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Современные подходы к количественной оценке эффективности работы управляющей компании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По степени соответствия результатов нормативным требованиям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2348880"/>
            <a:ext cx="187220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количеству нарушений (Тверь)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680012" y="3248980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835696" y="3645024"/>
            <a:ext cx="18002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/>
              <a:t>Обслуживаемая площадь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95936" y="3645024"/>
            <a:ext cx="2448272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Количество нарушений, выявленных государственными надзорными органами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876256" y="3645024"/>
            <a:ext cx="1944216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Количество нарушений, выявленных собственниками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4824028" y="5193196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195736" y="5661248"/>
            <a:ext cx="6264696" cy="3693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нарушений на 1000 кв.м. обслуживаемого фонда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416</TotalTime>
  <Words>3859</Words>
  <Application>Microsoft Office PowerPoint</Application>
  <PresentationFormat>Экран (4:3)</PresentationFormat>
  <Paragraphs>645</Paragraphs>
  <Slides>52</Slides>
  <Notes>52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52</vt:i4>
      </vt:variant>
    </vt:vector>
  </HeadingPairs>
  <TitlesOfParts>
    <vt:vector size="57" baseType="lpstr">
      <vt:lpstr>Солнцестояние</vt:lpstr>
      <vt:lpstr>Image</vt:lpstr>
      <vt:lpstr>Формула</vt:lpstr>
      <vt:lpstr>AutoCAD Drawing</vt:lpstr>
      <vt:lpstr>Worksheet</vt:lpstr>
      <vt:lpstr>Оценка эффективности работы управляющих компаний</vt:lpstr>
      <vt:lpstr>Основные критерии эффективности эксплуатации</vt:lpstr>
      <vt:lpstr>Презентация PowerPoint</vt:lpstr>
      <vt:lpstr>Способы обеспечения качества эксплуатации здания</vt:lpstr>
      <vt:lpstr>Презентация PowerPoint</vt:lpstr>
      <vt:lpstr>Презентация PowerPoint</vt:lpstr>
      <vt:lpstr>Капитальный ремонт</vt:lpstr>
      <vt:lpstr>Текущий ремонт</vt:lpstr>
      <vt:lpstr>Современные подходы к количественной оценке эффективности работы управляющей компании</vt:lpstr>
      <vt:lpstr>По степени соответствия результатов нормативным требованиям </vt:lpstr>
      <vt:lpstr>Презентация PowerPoint</vt:lpstr>
      <vt:lpstr>Презентация PowerPoint</vt:lpstr>
      <vt:lpstr>Качественная оценка (Санкт- Петербург)</vt:lpstr>
      <vt:lpstr>Презентация PowerPoint</vt:lpstr>
      <vt:lpstr>Критерии  оценки работы управляющей компании</vt:lpstr>
      <vt:lpstr>Критерии качества работы с жителями и арендаторами</vt:lpstr>
      <vt:lpstr>Критерии качества работы с поставщиками и подрядчиками</vt:lpstr>
      <vt:lpstr>Критерии,  отражающие  опыт   работы   и   квалификацию  работников:</vt:lpstr>
      <vt:lpstr>ЦЕЛЕВАЯ СТРУКТУРА УПРАВЛЯЮЩЕЙ КОМПАНИИ</vt:lpstr>
      <vt:lpstr>Критерии качества управления</vt:lpstr>
      <vt:lpstr>Оценка финансового состояния управляющей компании и его устойчивости </vt:lpstr>
      <vt:lpstr>Критерии качества работы,  направленные на  обеспечение    надлежащего технического состояния объекта недвижимости</vt:lpstr>
      <vt:lpstr>МЕТОДИКА ОЦЕНКИ ИНТЕГРАЛЬНЫХ ПОКАЗАТЕЛЕЙ ТЕХНИЧЕСКОГО СОСТОЯНИЯ ОБЪЕКТОВ </vt:lpstr>
      <vt:lpstr>МЕТОДИКА ОЦЕНКИ ИНТЕГРАЛЬНЫХ ПОКАЗАТЕЛЕЙ ТЕХНИЧЕСКОГО СОСТОЯНИЯ ОБЪЕКТОВ</vt:lpstr>
      <vt:lpstr>Основные проблемы применения интегральных показателей и пути их совершенствования</vt:lpstr>
      <vt:lpstr>Презентация PowerPoint</vt:lpstr>
      <vt:lpstr>Дальнейшее совершенствование (Ижевск, Тамбов)</vt:lpstr>
      <vt:lpstr>Предложения по стандартизации деятельности ЖКХ</vt:lpstr>
      <vt:lpstr>Предложения по стандартизации деятельности ЖКХ</vt:lpstr>
      <vt:lpstr>Схема управляющих воздействий на качество</vt:lpstr>
      <vt:lpstr>Пример</vt:lpstr>
      <vt:lpstr>Стандартизация</vt:lpstr>
      <vt:lpstr>Презентация PowerPoint</vt:lpstr>
      <vt:lpstr>Презентация PowerPoint</vt:lpstr>
      <vt:lpstr>Проблемы оценки физического износа</vt:lpstr>
      <vt:lpstr>Проблемы оценки физического износа</vt:lpstr>
      <vt:lpstr>Проблемы оценки физического износа</vt:lpstr>
      <vt:lpstr>Проблемы оценки физического износа</vt:lpstr>
      <vt:lpstr>Проблемы оценки физического износа</vt:lpstr>
      <vt:lpstr>Проблемы оценки физического износа</vt:lpstr>
      <vt:lpstr>Проблемы оценки физического износа</vt:lpstr>
      <vt:lpstr>Проблемы оценки физического износа</vt:lpstr>
      <vt:lpstr>Параметры, определяющие качество эксплуатации</vt:lpstr>
      <vt:lpstr>Система ППР АП    Система ППР ПС</vt:lpstr>
      <vt:lpstr>По числу минимальных восстановлений</vt:lpstr>
      <vt:lpstr>Управление качеством эксплуатации</vt:lpstr>
      <vt:lpstr>Зависимость частот отказов и ремонтов от межремонтного периода</vt:lpstr>
      <vt:lpstr>Стратегии ремонтов</vt:lpstr>
      <vt:lpstr>Общественно значимые экономические издержки, связанные с эксплуатацией объекта</vt:lpstr>
      <vt:lpstr>Оптимизация затрат, связанных с эксплуатацией объекта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Oleg</cp:lastModifiedBy>
  <cp:revision>47</cp:revision>
  <dcterms:created xsi:type="dcterms:W3CDTF">2010-06-10T11:52:11Z</dcterms:created>
  <dcterms:modified xsi:type="dcterms:W3CDTF">2011-05-10T17:23:00Z</dcterms:modified>
</cp:coreProperties>
</file>